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256" r:id="rId2"/>
    <p:sldId id="257" r:id="rId3"/>
    <p:sldId id="258" r:id="rId4"/>
    <p:sldId id="297" r:id="rId5"/>
    <p:sldId id="260" r:id="rId6"/>
    <p:sldId id="298" r:id="rId7"/>
    <p:sldId id="299" r:id="rId8"/>
    <p:sldId id="300" r:id="rId9"/>
    <p:sldId id="262" r:id="rId10"/>
    <p:sldId id="259" r:id="rId11"/>
    <p:sldId id="291" r:id="rId12"/>
    <p:sldId id="295" r:id="rId13"/>
    <p:sldId id="294" r:id="rId14"/>
    <p:sldId id="292" r:id="rId15"/>
    <p:sldId id="296" r:id="rId16"/>
    <p:sldId id="293" r:id="rId17"/>
    <p:sldId id="261" r:id="rId18"/>
    <p:sldId id="301" r:id="rId19"/>
    <p:sldId id="286" r:id="rId20"/>
    <p:sldId id="287" r:id="rId21"/>
    <p:sldId id="268" r:id="rId22"/>
    <p:sldId id="288" r:id="rId23"/>
    <p:sldId id="284" r:id="rId24"/>
    <p:sldId id="269" r:id="rId25"/>
    <p:sldId id="289" r:id="rId26"/>
    <p:sldId id="270" r:id="rId27"/>
    <p:sldId id="290" r:id="rId28"/>
    <p:sldId id="302" r:id="rId29"/>
    <p:sldId id="271" r:id="rId30"/>
    <p:sldId id="278" r:id="rId31"/>
    <p:sldId id="279" r:id="rId32"/>
    <p:sldId id="280" r:id="rId33"/>
    <p:sldId id="281" r:id="rId34"/>
    <p:sldId id="282" r:id="rId35"/>
    <p:sldId id="283" r:id="rId36"/>
    <p:sldId id="303" r:id="rId37"/>
    <p:sldId id="30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3A00"/>
    <a:srgbClr val="CC660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493" autoAdjust="0"/>
  </p:normalViewPr>
  <p:slideViewPr>
    <p:cSldViewPr>
      <p:cViewPr varScale="1">
        <p:scale>
          <a:sx n="56" d="100"/>
          <a:sy n="56" d="100"/>
        </p:scale>
        <p:origin x="-2218"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8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2007_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2007_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2007_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2007_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pie3DChart>
        <c:varyColors val="1"/>
        <c:ser>
          <c:idx val="0"/>
          <c:order val="0"/>
          <c:tx>
            <c:strRef>
              <c:f>Sheet1!$B$1</c:f>
              <c:strCache>
                <c:ptCount val="1"/>
                <c:pt idx="0">
                  <c:v>Major Disaster Declarations</c:v>
                </c:pt>
              </c:strCache>
            </c:strRef>
          </c:tx>
          <c:dLbls>
            <c:dLbl>
              <c:idx val="0"/>
              <c:layout/>
              <c:tx>
                <c:rich>
                  <a:bodyPr/>
                  <a:lstStyle/>
                  <a:p>
                    <a:r>
                      <a:rPr lang="en-US" b="1" dirty="0"/>
                      <a:t>Storm-Tornado, 52</a:t>
                    </a:r>
                  </a:p>
                </c:rich>
              </c:tx>
              <c:showVal val="1"/>
              <c:showCatName val="1"/>
            </c:dLbl>
            <c:dLbl>
              <c:idx val="1"/>
              <c:layout/>
              <c:tx>
                <c:rich>
                  <a:bodyPr/>
                  <a:lstStyle/>
                  <a:p>
                    <a:r>
                      <a:rPr lang="en-US" b="1" dirty="0"/>
                      <a:t>Winter Storm-Ice, 9</a:t>
                    </a:r>
                  </a:p>
                </c:rich>
              </c:tx>
              <c:showVal val="1"/>
              <c:showCatName val="1"/>
            </c:dLbl>
            <c:dLbl>
              <c:idx val="2"/>
              <c:layout/>
              <c:tx>
                <c:rich>
                  <a:bodyPr/>
                  <a:lstStyle/>
                  <a:p>
                    <a:r>
                      <a:rPr lang="en-US" b="1" dirty="0"/>
                      <a:t>Wild Fires, 2</a:t>
                    </a:r>
                  </a:p>
                </c:rich>
              </c:tx>
              <c:showVal val="1"/>
              <c:showCatName val="1"/>
            </c:dLbl>
            <c:dLbl>
              <c:idx val="3"/>
              <c:layout/>
              <c:tx>
                <c:rich>
                  <a:bodyPr/>
                  <a:lstStyle/>
                  <a:p>
                    <a:r>
                      <a:rPr lang="en-US" b="1" dirty="0"/>
                      <a:t>Flood, 2</a:t>
                    </a:r>
                  </a:p>
                </c:rich>
              </c:tx>
              <c:showVal val="1"/>
              <c:showCatName val="1"/>
            </c:dLbl>
            <c:dLbl>
              <c:idx val="4"/>
              <c:layout>
                <c:manualLayout>
                  <c:x val="7.1820158509598067E-2"/>
                  <c:y val="-5.9209498619409839E-3"/>
                </c:manualLayout>
              </c:layout>
              <c:tx>
                <c:rich>
                  <a:bodyPr/>
                  <a:lstStyle/>
                  <a:p>
                    <a:r>
                      <a:rPr lang="en-US" b="1" dirty="0"/>
                      <a:t>Terror, 1</a:t>
                    </a:r>
                  </a:p>
                </c:rich>
              </c:tx>
              <c:showVal val="1"/>
              <c:showCatName val="1"/>
            </c:dLbl>
            <c:showVal val="1"/>
            <c:showCatName val="1"/>
            <c:showLeaderLines val="1"/>
          </c:dLbls>
          <c:cat>
            <c:strRef>
              <c:f>Sheet1!$A$2:$A$6</c:f>
              <c:strCache>
                <c:ptCount val="5"/>
                <c:pt idx="0">
                  <c:v>Storm-Tornado</c:v>
                </c:pt>
                <c:pt idx="1">
                  <c:v>Winter Storm-Ice</c:v>
                </c:pt>
                <c:pt idx="2">
                  <c:v>Wild Fires</c:v>
                </c:pt>
                <c:pt idx="3">
                  <c:v>Flood</c:v>
                </c:pt>
                <c:pt idx="4">
                  <c:v>Terror</c:v>
                </c:pt>
              </c:strCache>
            </c:strRef>
          </c:cat>
          <c:val>
            <c:numRef>
              <c:f>Sheet1!$B$2:$B$6</c:f>
              <c:numCache>
                <c:formatCode>General</c:formatCode>
                <c:ptCount val="5"/>
                <c:pt idx="0">
                  <c:v>52</c:v>
                </c:pt>
                <c:pt idx="1">
                  <c:v>9</c:v>
                </c:pt>
                <c:pt idx="2">
                  <c:v>2</c:v>
                </c:pt>
                <c:pt idx="3">
                  <c:v>2</c:v>
                </c:pt>
                <c:pt idx="4">
                  <c:v>1</c:v>
                </c:pt>
              </c:numCache>
            </c:numRef>
          </c:val>
        </c:ser>
        <c:dLbls>
          <c:showVal val="1"/>
          <c:showCatName val="1"/>
        </c:dLbls>
      </c:pie3DChart>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pie3DChart>
        <c:varyColors val="1"/>
        <c:ser>
          <c:idx val="0"/>
          <c:order val="0"/>
          <c:tx>
            <c:strRef>
              <c:f>Sheet1!$B$1</c:f>
              <c:strCache>
                <c:ptCount val="1"/>
                <c:pt idx="0">
                  <c:v>Injuries</c:v>
                </c:pt>
              </c:strCache>
            </c:strRef>
          </c:tx>
          <c:dLbls>
            <c:txPr>
              <a:bodyPr/>
              <a:lstStyle/>
              <a:p>
                <a:pPr>
                  <a:defRPr sz="1200" b="1"/>
                </a:pPr>
                <a:endParaRPr lang="en-US"/>
              </a:p>
            </c:txPr>
            <c:showVal val="1"/>
            <c:showCatName val="1"/>
            <c:showLeaderLines val="1"/>
          </c:dLbls>
          <c:cat>
            <c:strRef>
              <c:f>Sheet1!$A$2:$A$8</c:f>
              <c:strCache>
                <c:ptCount val="7"/>
                <c:pt idx="0">
                  <c:v>Wounds</c:v>
                </c:pt>
                <c:pt idx="1">
                  <c:v>Head Injury</c:v>
                </c:pt>
                <c:pt idx="2">
                  <c:v>Sprains</c:v>
                </c:pt>
                <c:pt idx="3">
                  <c:v>Fractures</c:v>
                </c:pt>
                <c:pt idx="4">
                  <c:v>Abd Trauma</c:v>
                </c:pt>
                <c:pt idx="5">
                  <c:v>Chest Trauma</c:v>
                </c:pt>
                <c:pt idx="6">
                  <c:v>Spinal Cord</c:v>
                </c:pt>
              </c:strCache>
            </c:strRef>
          </c:cat>
          <c:val>
            <c:numRef>
              <c:f>Sheet1!$B$2:$B$8</c:f>
              <c:numCache>
                <c:formatCode>General</c:formatCode>
                <c:ptCount val="7"/>
                <c:pt idx="0">
                  <c:v>71</c:v>
                </c:pt>
                <c:pt idx="1">
                  <c:v>26</c:v>
                </c:pt>
                <c:pt idx="2">
                  <c:v>18</c:v>
                </c:pt>
                <c:pt idx="3">
                  <c:v>18</c:v>
                </c:pt>
                <c:pt idx="4">
                  <c:v>9</c:v>
                </c:pt>
                <c:pt idx="5">
                  <c:v>5</c:v>
                </c:pt>
                <c:pt idx="6">
                  <c:v>1</c:v>
                </c:pt>
              </c:numCache>
            </c:numRef>
          </c:val>
        </c:ser>
        <c:dLbls>
          <c:showVal val="1"/>
          <c:showCatName val="1"/>
        </c:dLbls>
      </c:pie3DChart>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pie3DChart>
        <c:varyColors val="1"/>
        <c:ser>
          <c:idx val="0"/>
          <c:order val="0"/>
          <c:tx>
            <c:strRef>
              <c:f>Sheet1!$B$1</c:f>
              <c:strCache>
                <c:ptCount val="1"/>
                <c:pt idx="0">
                  <c:v>Injuries</c:v>
                </c:pt>
              </c:strCache>
            </c:strRef>
          </c:tx>
          <c:dLbls>
            <c:txPr>
              <a:bodyPr/>
              <a:lstStyle/>
              <a:p>
                <a:pPr>
                  <a:defRPr sz="1200"/>
                </a:pPr>
                <a:endParaRPr lang="en-US"/>
              </a:p>
            </c:txPr>
            <c:showVal val="1"/>
            <c:showCatName val="1"/>
            <c:showLeaderLines val="1"/>
          </c:dLbls>
          <c:cat>
            <c:strRef>
              <c:f>Sheet1!$A$2:$A$7</c:f>
              <c:strCache>
                <c:ptCount val="6"/>
                <c:pt idx="0">
                  <c:v>Falls</c:v>
                </c:pt>
                <c:pt idx="1">
                  <c:v>Travel</c:v>
                </c:pt>
                <c:pt idx="2">
                  <c:v>Wounds</c:v>
                </c:pt>
                <c:pt idx="3">
                  <c:v>Struck/Blunt</c:v>
                </c:pt>
                <c:pt idx="4">
                  <c:v>Poisoning</c:v>
                </c:pt>
                <c:pt idx="5">
                  <c:v>Exposure</c:v>
                </c:pt>
              </c:strCache>
            </c:strRef>
          </c:cat>
          <c:val>
            <c:numRef>
              <c:f>Sheet1!$B$2:$B$7</c:f>
              <c:numCache>
                <c:formatCode>General</c:formatCode>
                <c:ptCount val="6"/>
                <c:pt idx="0">
                  <c:v>750</c:v>
                </c:pt>
                <c:pt idx="1">
                  <c:v>160</c:v>
                </c:pt>
                <c:pt idx="2">
                  <c:v>94</c:v>
                </c:pt>
                <c:pt idx="3">
                  <c:v>35</c:v>
                </c:pt>
                <c:pt idx="4">
                  <c:v>22</c:v>
                </c:pt>
                <c:pt idx="5">
                  <c:v>4</c:v>
                </c:pt>
              </c:numCache>
            </c:numRef>
          </c:val>
        </c:ser>
        <c:dLbls>
          <c:showVal val="1"/>
          <c:showCatName val="1"/>
        </c:dLbls>
      </c:pie3DChart>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view3D>
      <c:rotX val="30"/>
      <c:perspective val="30"/>
    </c:view3D>
    <c:plotArea>
      <c:layout/>
      <c:pie3DChart>
        <c:varyColors val="1"/>
        <c:ser>
          <c:idx val="0"/>
          <c:order val="0"/>
          <c:tx>
            <c:strRef>
              <c:f>Sheet1!$B$1</c:f>
              <c:strCache>
                <c:ptCount val="1"/>
                <c:pt idx="0">
                  <c:v>Injuries and Illness</c:v>
                </c:pt>
              </c:strCache>
            </c:strRef>
          </c:tx>
          <c:dLbls>
            <c:txPr>
              <a:bodyPr/>
              <a:lstStyle/>
              <a:p>
                <a:pPr>
                  <a:defRPr sz="1200" b="1"/>
                </a:pPr>
                <a:endParaRPr lang="en-US"/>
              </a:p>
            </c:txPr>
            <c:showVal val="1"/>
            <c:showCatName val="1"/>
            <c:showLeaderLines val="1"/>
          </c:dLbls>
          <c:cat>
            <c:strRef>
              <c:f>Sheet1!$A$2:$A$8</c:f>
              <c:strCache>
                <c:ptCount val="7"/>
                <c:pt idx="0">
                  <c:v>Soft Tissue</c:v>
                </c:pt>
                <c:pt idx="1">
                  <c:v>Laceration</c:v>
                </c:pt>
                <c:pt idx="2">
                  <c:v>Trauma</c:v>
                </c:pt>
                <c:pt idx="3">
                  <c:v>Enteritis</c:v>
                </c:pt>
                <c:pt idx="4">
                  <c:v>Dermatitis</c:v>
                </c:pt>
                <c:pt idx="5">
                  <c:v>Heat</c:v>
                </c:pt>
                <c:pt idx="6">
                  <c:v>Other</c:v>
                </c:pt>
              </c:strCache>
            </c:strRef>
          </c:cat>
          <c:val>
            <c:numRef>
              <c:f>Sheet1!$B$2:$B$8</c:f>
              <c:numCache>
                <c:formatCode>General</c:formatCode>
                <c:ptCount val="7"/>
                <c:pt idx="0">
                  <c:v>113</c:v>
                </c:pt>
                <c:pt idx="1">
                  <c:v>61</c:v>
                </c:pt>
                <c:pt idx="2">
                  <c:v>28</c:v>
                </c:pt>
                <c:pt idx="3">
                  <c:v>40</c:v>
                </c:pt>
                <c:pt idx="4">
                  <c:v>38</c:v>
                </c:pt>
                <c:pt idx="5">
                  <c:v>31</c:v>
                </c:pt>
                <c:pt idx="6">
                  <c:v>47</c:v>
                </c:pt>
              </c:numCache>
            </c:numRef>
          </c:val>
        </c:ser>
        <c:dLbls>
          <c:showVal val="1"/>
          <c:showCatName val="1"/>
        </c:dLbls>
      </c:pie3DChart>
    </c:plotArea>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manualLayout>
          <c:layoutTarget val="inner"/>
          <c:xMode val="edge"/>
          <c:yMode val="edge"/>
          <c:x val="3.9901018728591149E-2"/>
          <c:y val="3.4439521489680769E-2"/>
          <c:w val="0.92584768005694218"/>
          <c:h val="0.92550889169884965"/>
        </c:manualLayout>
      </c:layout>
      <c:pie3DChart>
        <c:varyColors val="1"/>
        <c:ser>
          <c:idx val="0"/>
          <c:order val="0"/>
          <c:tx>
            <c:strRef>
              <c:f>Sheet1!$B$1</c:f>
              <c:strCache>
                <c:ptCount val="1"/>
                <c:pt idx="0">
                  <c:v>Casualties</c:v>
                </c:pt>
              </c:strCache>
            </c:strRef>
          </c:tx>
          <c:dLbls>
            <c:dLbl>
              <c:idx val="2"/>
              <c:layout>
                <c:manualLayout>
                  <c:x val="2.0054272876907269E-3"/>
                  <c:y val="-0.10751037955900214"/>
                </c:manualLayout>
              </c:layout>
              <c:showVal val="1"/>
              <c:showCatName val="1"/>
            </c:dLbl>
            <c:dLbl>
              <c:idx val="8"/>
              <c:layout>
                <c:manualLayout>
                  <c:x val="0.10320576982961878"/>
                  <c:y val="-0.11857631182579265"/>
                </c:manualLayout>
              </c:layout>
              <c:showVal val="1"/>
              <c:showCatName val="1"/>
            </c:dLbl>
            <c:dLbl>
              <c:idx val="9"/>
              <c:layout>
                <c:manualLayout>
                  <c:x val="0.2731718492815518"/>
                  <c:y val="-3.2746180205185063E-2"/>
                </c:manualLayout>
              </c:layout>
              <c:showVal val="1"/>
              <c:showCatName val="1"/>
            </c:dLbl>
            <c:txPr>
              <a:bodyPr/>
              <a:lstStyle/>
              <a:p>
                <a:pPr>
                  <a:defRPr sz="1200" b="1"/>
                </a:pPr>
                <a:endParaRPr lang="en-US"/>
              </a:p>
            </c:txPr>
            <c:showVal val="1"/>
            <c:showCatName val="1"/>
            <c:showLeaderLines val="1"/>
          </c:dLbls>
          <c:cat>
            <c:strRef>
              <c:f>Sheet1!$A$2:$A$11</c:f>
              <c:strCache>
                <c:ptCount val="10"/>
                <c:pt idx="0">
                  <c:v>Smoke Inhalation</c:v>
                </c:pt>
                <c:pt idx="1">
                  <c:v>Eye Injury</c:v>
                </c:pt>
                <c:pt idx="2">
                  <c:v>Other Medical</c:v>
                </c:pt>
                <c:pt idx="3">
                  <c:v>Minor Trauma</c:v>
                </c:pt>
                <c:pt idx="4">
                  <c:v>Evacuation</c:v>
                </c:pt>
                <c:pt idx="5">
                  <c:v>Mental Health</c:v>
                </c:pt>
                <c:pt idx="6">
                  <c:v>Fracture</c:v>
                </c:pt>
                <c:pt idx="7">
                  <c:v>Burns</c:v>
                </c:pt>
                <c:pt idx="8">
                  <c:v>Major Trauma</c:v>
                </c:pt>
                <c:pt idx="9">
                  <c:v>Medication</c:v>
                </c:pt>
              </c:strCache>
            </c:strRef>
          </c:cat>
          <c:val>
            <c:numRef>
              <c:f>Sheet1!$B$2:$B$11</c:f>
              <c:numCache>
                <c:formatCode>General</c:formatCode>
                <c:ptCount val="10"/>
                <c:pt idx="0">
                  <c:v>117</c:v>
                </c:pt>
                <c:pt idx="1">
                  <c:v>29</c:v>
                </c:pt>
                <c:pt idx="2">
                  <c:v>19</c:v>
                </c:pt>
                <c:pt idx="3">
                  <c:v>15</c:v>
                </c:pt>
                <c:pt idx="4">
                  <c:v>13</c:v>
                </c:pt>
                <c:pt idx="5">
                  <c:v>11</c:v>
                </c:pt>
                <c:pt idx="6">
                  <c:v>8</c:v>
                </c:pt>
                <c:pt idx="7">
                  <c:v>8</c:v>
                </c:pt>
                <c:pt idx="8">
                  <c:v>3</c:v>
                </c:pt>
                <c:pt idx="9">
                  <c:v>4</c:v>
                </c:pt>
              </c:numCache>
            </c:numRef>
          </c:val>
        </c:ser>
        <c:dLbls>
          <c:showVal val="1"/>
          <c:showCatName val="1"/>
        </c:dLbls>
      </c:pie3DChart>
    </c:plotArea>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74BCA7-3918-49FD-8753-8A831B4EDB72}" type="datetimeFigureOut">
              <a:rPr lang="en-US" smtClean="0"/>
              <a:pPr/>
              <a:t>4/4/2011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A6F8E7-4005-479E-994A-19BB4764657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Emergency health care, and indeed all modern health care in the United States is heavily based on technology.</a:t>
            </a:r>
            <a:r>
              <a:rPr lang="en-US" baseline="0" dirty="0" smtClean="0"/>
              <a:t>  This ranges from laboratory studies to complex imaging and most therapy is based on expensive and complex medications or procedures.  Much of the technology and process involved in providing modern health care is also associated with improving “therapeutic experience” and patient satisfaction through elements of care that are not really required to achieve the same therapeutic results in the long run.  </a:t>
            </a:r>
          </a:p>
          <a:p>
            <a:endParaRPr lang="en-US" baseline="0" dirty="0" smtClean="0"/>
          </a:p>
          <a:p>
            <a:r>
              <a:rPr lang="en-US" baseline="0" dirty="0" smtClean="0"/>
              <a:t>Western society in general has become almost totally dependent on technology for most activities of daily life.  The majority of people living in the United States today have never known life without television, computers, ATMs or even the internet in many cases.  The majority of health care providers in practice today have never had to practice in an environment without access to such high technology.  Most medical records, tracking and billing processes are totally dependent on computerized technology without which, the provision of such daily health care comes to a rapid stop.  </a:t>
            </a:r>
          </a:p>
          <a:p>
            <a:endParaRPr lang="en-US" baseline="0" dirty="0" smtClean="0"/>
          </a:p>
          <a:p>
            <a:r>
              <a:rPr lang="en-US" baseline="0" dirty="0" smtClean="0"/>
              <a:t>Yet all this infrastructure and its technology is tenuous and highly subject to failure from multiple causes.  At the same time, loss of such infrastructure in no way atteunates the need for ongoing health care – particularly Emergency Health Care (EHC).  </a:t>
            </a:r>
          </a:p>
          <a:p>
            <a:endParaRPr lang="en-US" baseline="0" dirty="0" smtClean="0"/>
          </a:p>
          <a:p>
            <a:r>
              <a:rPr lang="en-US" baseline="0" dirty="0" smtClean="0"/>
              <a:t>This presentation will attempt to summarize the problems and solutions for the public health and clinical practice environment when austere conditions are imposed on these agencies and facilities.  </a:t>
            </a:r>
            <a:endParaRPr lang="en-US" dirty="0"/>
          </a:p>
        </p:txBody>
      </p:sp>
      <p:sp>
        <p:nvSpPr>
          <p:cNvPr id="4" name="Slide Number Placeholder 3"/>
          <p:cNvSpPr>
            <a:spLocks noGrp="1"/>
          </p:cNvSpPr>
          <p:nvPr>
            <p:ph type="sldNum" sz="quarter" idx="10"/>
          </p:nvPr>
        </p:nvSpPr>
        <p:spPr/>
        <p:txBody>
          <a:bodyPr/>
          <a:lstStyle/>
          <a:p>
            <a:fld id="{FAA6F8E7-4005-479E-994A-19BB47646576}"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tornadoes are relatively common in Oklahoma</a:t>
            </a:r>
            <a:r>
              <a:rPr lang="en-US" baseline="0" dirty="0" smtClean="0"/>
              <a:t> (and high intensity tornadoes more common than in most places in the United States) an AE imposed by a tornado may perhaps best be demonstrated by looking at how it impacted a small community hospital in a Metro area.  In this case, a small hospital with a 10 bed Emergency Department was heavily impacted by 147 casualties within 2 hour period as it was located geographically close to the tornado strike path.  The facility suffered power disruption and relied on it’s back-up power for at least some of the time it cared for casualties.  The facility was cut off from usual routes of travel by the tornado debris path and was therefore unable to transport some critical patients needing evacuation by usual ground vehicles.  The facility relied heavily on air-medical transportation elements to evacuate several serious head injury and critical pediatric casualties to other facilities.  </a:t>
            </a:r>
            <a:endParaRPr lang="en-US" dirty="0"/>
          </a:p>
        </p:txBody>
      </p:sp>
      <p:sp>
        <p:nvSpPr>
          <p:cNvPr id="4" name="Slide Number Placeholder 3"/>
          <p:cNvSpPr>
            <a:spLocks noGrp="1"/>
          </p:cNvSpPr>
          <p:nvPr>
            <p:ph type="sldNum" sz="quarter" idx="10"/>
          </p:nvPr>
        </p:nvSpPr>
        <p:spPr/>
        <p:txBody>
          <a:bodyPr/>
          <a:lstStyle/>
          <a:p>
            <a:fld id="{FAA6F8E7-4005-479E-994A-19BB47646576}"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Surge Characteristics – </a:t>
            </a:r>
            <a:r>
              <a:rPr lang="en-US" b="1" dirty="0" err="1" smtClean="0"/>
              <a:t>Geotemporal</a:t>
            </a:r>
            <a:r>
              <a:rPr lang="en-US" b="1" baseline="0" dirty="0" smtClean="0"/>
              <a:t> distribution of Oklahoma City Bombing Casualties</a:t>
            </a:r>
            <a:endParaRPr lang="en-US" b="1" dirty="0" smtClean="0"/>
          </a:p>
          <a:p>
            <a:endParaRPr lang="en-US" dirty="0" smtClean="0"/>
          </a:p>
          <a:p>
            <a:r>
              <a:rPr lang="en-US" dirty="0" smtClean="0"/>
              <a:t>Examination of the surge from the same event demonstrates the geographical and temporal characteristics</a:t>
            </a:r>
            <a:r>
              <a:rPr lang="en-US" baseline="0" dirty="0" smtClean="0"/>
              <a:t> of the casualty distribution through the metropolitan area.  The X axis depicts the individual hospitals that received casualties with those closest to the bombed site located at the junction of all the axes and those farther away more distant from the junction.  The Y axis indicates the number of casualties in a bar graph format that arrived during each individual 30 minuet time period.  The Z axis runs to the right of the X axis in this case and demonstrates each 30 minute time period. </a:t>
            </a:r>
          </a:p>
          <a:p>
            <a:endParaRPr lang="en-US" baseline="0" dirty="0" smtClean="0"/>
          </a:p>
          <a:p>
            <a:r>
              <a:rPr lang="en-US" baseline="0" dirty="0" smtClean="0"/>
              <a:t>The data demonstrate that the first cases started arriving at the closest facilities within 15 minutes of the blast.  The peak rate of arrival was 220 cases/hr at the 60 to 90 minute interval.  At 3 hours 62.5% of all casualties seen had arrived at the metro Emergency Departments for care.  The “geographic effect” or geographic phenomenon (clustering of casualties at the closest </a:t>
            </a:r>
            <a:r>
              <a:rPr lang="en-US" baseline="0" dirty="0" err="1" smtClean="0"/>
              <a:t>facitlties</a:t>
            </a:r>
            <a:r>
              <a:rPr lang="en-US" baseline="0" dirty="0" smtClean="0"/>
              <a:t> to a focal event disaster) was observed in this case within a radius of 1.5 miles with 63% verses 36.4% of the total casualties arriving at hospitals within that radius p = &lt;0.001.  </a:t>
            </a:r>
          </a:p>
          <a:p>
            <a:endParaRPr lang="en-US" baseline="0" dirty="0" smtClean="0"/>
          </a:p>
          <a:p>
            <a:r>
              <a:rPr lang="en-US" baseline="0" dirty="0" smtClean="0"/>
              <a:t> </a:t>
            </a:r>
            <a:r>
              <a:rPr lang="en-US" sz="1200" i="1" dirty="0" smtClean="0">
                <a:solidFill>
                  <a:schemeClr val="bg1"/>
                </a:solidFill>
                <a:effectLst>
                  <a:outerShdw blurRad="38100" dist="38100" dir="2700000" algn="tl">
                    <a:srgbClr val="000000">
                      <a:alpha val="43137"/>
                    </a:srgbClr>
                  </a:outerShdw>
                </a:effectLst>
              </a:rPr>
              <a:t>Hogan DE, et al. Emergency Department Impact of the Oklahoma City Terrorist Bombing. Ann </a:t>
            </a:r>
            <a:r>
              <a:rPr lang="en-US" sz="1200" i="1" dirty="0" err="1" smtClean="0">
                <a:solidFill>
                  <a:schemeClr val="bg1"/>
                </a:solidFill>
                <a:effectLst>
                  <a:outerShdw blurRad="38100" dist="38100" dir="2700000" algn="tl">
                    <a:srgbClr val="000000">
                      <a:alpha val="43137"/>
                    </a:srgbClr>
                  </a:outerShdw>
                </a:effectLst>
              </a:rPr>
              <a:t>Emerg</a:t>
            </a:r>
            <a:r>
              <a:rPr lang="en-US" sz="1200" i="1" dirty="0" smtClean="0">
                <a:solidFill>
                  <a:schemeClr val="bg1"/>
                </a:solidFill>
                <a:effectLst>
                  <a:outerShdw blurRad="38100" dist="38100" dir="2700000" algn="tl">
                    <a:srgbClr val="000000">
                      <a:alpha val="43137"/>
                    </a:srgbClr>
                  </a:outerShdw>
                </a:effectLst>
              </a:rPr>
              <a:t> Med 1999;34:160-167</a:t>
            </a:r>
            <a:endParaRPr lang="en-US" i="1" dirty="0"/>
          </a:p>
        </p:txBody>
      </p:sp>
      <p:sp>
        <p:nvSpPr>
          <p:cNvPr id="4" name="Slide Number Placeholder 3"/>
          <p:cNvSpPr>
            <a:spLocks noGrp="1"/>
          </p:cNvSpPr>
          <p:nvPr>
            <p:ph type="sldNum" sz="quarter" idx="10"/>
          </p:nvPr>
        </p:nvSpPr>
        <p:spPr/>
        <p:txBody>
          <a:bodyPr/>
          <a:lstStyle/>
          <a:p>
            <a:fld id="{CD916266-652B-446A-B8DC-A5A81B835300}" type="slidenum">
              <a:rPr lang="en-US" smtClean="0"/>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As the event imposes and AE,</a:t>
            </a:r>
            <a:r>
              <a:rPr lang="en-US" baseline="0" dirty="0" smtClean="0"/>
              <a:t> assessments are carried out to determine the severity and extent of the infrastructure disruption.  Responses and recommendations will be based on this assessment.  </a:t>
            </a:r>
          </a:p>
          <a:p>
            <a:endParaRPr lang="en-US" baseline="0" dirty="0" smtClean="0"/>
          </a:p>
          <a:p>
            <a:r>
              <a:rPr lang="en-US" baseline="0" dirty="0" smtClean="0"/>
              <a:t>The initial priorities of health care facilities are not particularly different from normal operations.  Rapid triage and categorization of injury or illness severity of arriving casualties is carried out.  Efforts will then be carried out to stabilize casualties consistent with the available resources.</a:t>
            </a:r>
          </a:p>
          <a:p>
            <a:endParaRPr lang="en-US" baseline="0" dirty="0" smtClean="0"/>
          </a:p>
          <a:p>
            <a:r>
              <a:rPr lang="en-US" baseline="0" dirty="0" smtClean="0"/>
              <a:t>In the next phase, casualties that can be provided with definitive care for their conditions (in the context of available resources) if this can be done.  Some of these casualties may then be placed in monitoring or recovery areas till they can be discharged.  Note that in some cases, the casualty may not have a “home” to be discharged to if this has been destroyed in the AE causing event.  Many patients will need to be provided with some form of supportive care depending on their illness or injury and </a:t>
            </a:r>
            <a:r>
              <a:rPr lang="en-US" baseline="0" dirty="0" err="1" smtClean="0"/>
              <a:t>whreather</a:t>
            </a:r>
            <a:r>
              <a:rPr lang="en-US" baseline="0" dirty="0" smtClean="0"/>
              <a:t> or not they have been </a:t>
            </a:r>
            <a:r>
              <a:rPr lang="en-US" baseline="0" dirty="0" err="1" smtClean="0"/>
              <a:t>definitivly</a:t>
            </a:r>
            <a:r>
              <a:rPr lang="en-US" baseline="0" dirty="0" smtClean="0"/>
              <a:t> treated.  Such supportive care will require some manner of basic monitoring protocols be available as the AE may remove the usual technological modes of such monitoring.  Incorporated with this should be a form of triage/transport prioritization even if resources or transport are not currently available.  </a:t>
            </a:r>
          </a:p>
          <a:p>
            <a:endParaRPr lang="en-US" baseline="0" dirty="0" smtClean="0"/>
          </a:p>
          <a:p>
            <a:r>
              <a:rPr lang="en-US" baseline="0" dirty="0" smtClean="0"/>
              <a:t>The overarching goals of the institution should be – as much as possible – resolution of the causers of the AE, or removal of the patients from the AE.  </a:t>
            </a:r>
            <a:endParaRPr lang="en-US" dirty="0"/>
          </a:p>
        </p:txBody>
      </p:sp>
      <p:sp>
        <p:nvSpPr>
          <p:cNvPr id="4" name="Slide Number Placeholder 3"/>
          <p:cNvSpPr>
            <a:spLocks noGrp="1"/>
          </p:cNvSpPr>
          <p:nvPr>
            <p:ph type="sldNum" sz="quarter" idx="10"/>
          </p:nvPr>
        </p:nvSpPr>
        <p:spPr/>
        <p:txBody>
          <a:bodyPr/>
          <a:lstStyle/>
          <a:p>
            <a:fld id="{FAA6F8E7-4005-479E-994A-19BB47646576}" type="slidenum">
              <a:rPr lang="en-US" smtClean="0"/>
              <a:pPr/>
              <a:t>17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Many reports in the medical literature document the benefit and effectiveness of using regional</a:t>
            </a:r>
            <a:r>
              <a:rPr lang="en-US" sz="1200" kern="1200" baseline="0" dirty="0" smtClean="0">
                <a:solidFill>
                  <a:schemeClr val="tx1"/>
                </a:solidFill>
                <a:latin typeface="+mn-lt"/>
                <a:ea typeface="+mn-ea"/>
                <a:cs typeface="+mn-cs"/>
              </a:rPr>
              <a:t> anesthesia in AEs such as combat and disaster environments.  A recent publication about the </a:t>
            </a:r>
            <a:r>
              <a:rPr lang="en-US" sz="1200" kern="1200" baseline="0" dirty="0" err="1" smtClean="0">
                <a:solidFill>
                  <a:schemeClr val="tx1"/>
                </a:solidFill>
                <a:latin typeface="+mn-lt"/>
                <a:ea typeface="+mn-ea"/>
                <a:cs typeface="+mn-cs"/>
              </a:rPr>
              <a:t>Hatian</a:t>
            </a:r>
            <a:r>
              <a:rPr lang="en-US" sz="1200" kern="1200" baseline="0" dirty="0" smtClean="0">
                <a:solidFill>
                  <a:schemeClr val="tx1"/>
                </a:solidFill>
                <a:latin typeface="+mn-lt"/>
                <a:ea typeface="+mn-ea"/>
                <a:cs typeface="+mn-cs"/>
              </a:rPr>
              <a:t> experience demonstrated the utility of this approach in an AE totally stripped of medical infrastructure.  </a:t>
            </a:r>
            <a:r>
              <a:rPr lang="en-US" sz="1200" kern="1200" dirty="0" smtClean="0">
                <a:solidFill>
                  <a:schemeClr val="tx1"/>
                </a:solidFill>
                <a:latin typeface="+mn-lt"/>
                <a:ea typeface="+mn-ea"/>
                <a:cs typeface="+mn-cs"/>
              </a:rPr>
              <a:t>This experience suggests that when local emergency medical resources are completely destroyed or seriously disabled, a surgical team staffed and equipped to provide regional nerve block anesthesia and acute pain management can be dispatched rapidly to serve as a bridge to more advanced field surgical and intensive care, which takes longer to deploy and set up.</a:t>
            </a:r>
            <a:endParaRPr lang="en-US" dirty="0"/>
          </a:p>
        </p:txBody>
      </p:sp>
      <p:sp>
        <p:nvSpPr>
          <p:cNvPr id="4" name="Slide Number Placeholder 3"/>
          <p:cNvSpPr>
            <a:spLocks noGrp="1"/>
          </p:cNvSpPr>
          <p:nvPr>
            <p:ph type="sldNum" sz="quarter" idx="10"/>
          </p:nvPr>
        </p:nvSpPr>
        <p:spPr/>
        <p:txBody>
          <a:bodyPr/>
          <a:lstStyle/>
          <a:p>
            <a:fld id="{FAA6F8E7-4005-479E-994A-19BB47646576}" type="slidenum">
              <a:rPr lang="en-US" smtClean="0"/>
              <a:pPr/>
              <a:t>27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BDF7CE-72B8-446D-A343-7CEEAE77BA82}" type="slidenum">
              <a:rPr lang="en-US"/>
              <a:pPr fontAlgn="base">
                <a:spcBef>
                  <a:spcPct val="0"/>
                </a:spcBef>
                <a:spcAft>
                  <a:spcPct val="0"/>
                </a:spcAft>
              </a:pPr>
              <a:t>37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some</a:t>
            </a:r>
            <a:r>
              <a:rPr lang="en-US" baseline="0" dirty="0" smtClean="0"/>
              <a:t> familiarity with providing health care in austere environments.  This includes such endeavors as combat environments in Military Medicine, Wilderness and expedition medicine, care in 3</a:t>
            </a:r>
            <a:r>
              <a:rPr lang="en-US" baseline="30000" dirty="0" smtClean="0"/>
              <a:t>rd</a:t>
            </a:r>
            <a:r>
              <a:rPr lang="en-US" baseline="0" dirty="0" smtClean="0"/>
              <a:t> world environments, disaster care in infrastructure damaged regions and even in some rural areas of developed nations.  In addition to these experiences, AEs may be imposed on health care systems due to various mass casualty-disaster related events.  These events may impose and AE through loss of electrical power, loss of infrastructure or an overwhelming of the health care system for various periods of time.  </a:t>
            </a:r>
            <a:endParaRPr lang="en-US" dirty="0"/>
          </a:p>
        </p:txBody>
      </p:sp>
      <p:sp>
        <p:nvSpPr>
          <p:cNvPr id="4" name="Slide Number Placeholder 3"/>
          <p:cNvSpPr>
            <a:spLocks noGrp="1"/>
          </p:cNvSpPr>
          <p:nvPr>
            <p:ph type="sldNum" sz="quarter" idx="10"/>
          </p:nvPr>
        </p:nvSpPr>
        <p:spPr/>
        <p:txBody>
          <a:bodyPr/>
          <a:lstStyle/>
          <a:p>
            <a:fld id="{FAA6F8E7-4005-479E-994A-19BB47646576}"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Although large scale</a:t>
            </a:r>
            <a:r>
              <a:rPr lang="en-US" baseline="0" dirty="0" smtClean="0"/>
              <a:t> mass casualty – disaster events impact the clinical management of individual patients, they also impact the overall health and well-being of the community population.  As such, these events represent large-scale Public Health Emergencies.  The overall authority for coordination and management of resources during such events lies with the agencies tasked with the protection of the health of the public.  </a:t>
            </a:r>
          </a:p>
          <a:p>
            <a:endParaRPr lang="en-US" baseline="0" dirty="0" smtClean="0"/>
          </a:p>
          <a:p>
            <a:r>
              <a:rPr lang="en-US" baseline="0" dirty="0" smtClean="0"/>
              <a:t>There are multiple causes of AEs and multiple levels of severity.  Each cause will present organizations with different challenges and solutions although there will be commonalities with each cause.  Such commonalities present at least some advantage to planners in that some general solutions will be applicable to almost all the causative events presenting.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FF00"/>
                </a:solidFill>
              </a:rPr>
              <a:t>In general, AEs represent the conditions associated with loss of the ability of Health Care Agencies and Facilities to provide health care at the established standard of care levels existing before the AE causing event(s).  These events will, to varying degrees, require reallocation,</a:t>
            </a:r>
            <a:r>
              <a:rPr lang="en-US" baseline="0" dirty="0" smtClean="0">
                <a:solidFill>
                  <a:srgbClr val="FFFF00"/>
                </a:solidFill>
              </a:rPr>
              <a:t> restriction and alternative management of health care procedures and resources in AEs and the resource restricted environment they represent.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FFFF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FFFF00"/>
                </a:solidFill>
              </a:rPr>
              <a:t>To be effective in maximizing the overall health and well being of the community as well as the maximal preservation of life and limb during such events, authority for making such changes in the health care processes must lie with some central agency of the governing authorities.  In general, this is usually – and appropriately – within the Departments of Public Health.  </a:t>
            </a:r>
            <a:endParaRPr lang="en-US" dirty="0" smtClean="0">
              <a:solidFill>
                <a:srgbClr val="FFFF00"/>
              </a:solidFill>
            </a:endParaRPr>
          </a:p>
          <a:p>
            <a:endParaRPr lang="en-US" dirty="0"/>
          </a:p>
        </p:txBody>
      </p:sp>
      <p:sp>
        <p:nvSpPr>
          <p:cNvPr id="4" name="Slide Number Placeholder 3"/>
          <p:cNvSpPr>
            <a:spLocks noGrp="1"/>
          </p:cNvSpPr>
          <p:nvPr>
            <p:ph type="sldNum" sz="quarter" idx="10"/>
          </p:nvPr>
        </p:nvSpPr>
        <p:spPr/>
        <p:txBody>
          <a:bodyPr/>
          <a:lstStyle/>
          <a:p>
            <a:fld id="{FAA6F8E7-4005-479E-994A-19BB47646576}"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Casualties and other associated persons</a:t>
            </a:r>
            <a:r>
              <a:rPr lang="en-US" baseline="0" dirty="0" smtClean="0"/>
              <a:t> will accumulate at health care facilities during imposed AEs.  </a:t>
            </a:r>
            <a:r>
              <a:rPr lang="en-US" dirty="0" smtClean="0"/>
              <a:t>In addition to the usual arrival of</a:t>
            </a:r>
            <a:r>
              <a:rPr lang="en-US" baseline="0" dirty="0" smtClean="0"/>
              <a:t> patients, with the imposition of an AE, casualties will likely arrive to hospitals from other sources.  Hospitals have, at least to some extent emergency power generators and therefore represeent an “Island of Light” in a general sea of darkness.  Casualties are likely to be generated from the AE causing event itself.  These will arrive by EMS as well as private vehicles.  With the loss of power and infrastructure, it is likely that other facilities such as skilled nursing facilities, rehabilitation units, long term care facilities, and assisted living units will, if able, transport many of their residents to hospitals for evaluation and care.  In many settings, members of the general population in the community surrounding the hospital will congregate at the hospital as the only source “stability” within the community.  Local health care providers will (if operational at all) often send their patients to the Emergency Department for evaluation, care and treatment.  Some hospitals may need to be evacuated for safety reasons, leaving the marginally functional hospitals of the community to accept and care for these patients who cannot be discharged home or out of the region.  Finally, it has been noted in the past that hospitals more severely impacted that may be well outside of the community zone, may evacuate patients to marginally functional hospitals still under the stress of AEs.  Means of managing these casualty influxes need to be considered and planned for.  </a:t>
            </a:r>
            <a:endParaRPr lang="en-US" dirty="0"/>
          </a:p>
        </p:txBody>
      </p:sp>
      <p:sp>
        <p:nvSpPr>
          <p:cNvPr id="4" name="Slide Number Placeholder 3"/>
          <p:cNvSpPr>
            <a:spLocks noGrp="1"/>
          </p:cNvSpPr>
          <p:nvPr>
            <p:ph type="sldNum" sz="quarter" idx="10"/>
          </p:nvPr>
        </p:nvSpPr>
        <p:spPr/>
        <p:txBody>
          <a:bodyPr/>
          <a:lstStyle/>
          <a:p>
            <a:fld id="{FAA6F8E7-4005-479E-994A-19BB47646576}"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a:t>
            </a:r>
            <a:r>
              <a:rPr lang="en-US" baseline="0" dirty="0" smtClean="0"/>
              <a:t> hospitals are required to have emergency back-up power available.  This usually means a power generator located somewhere on the campus of the facility.  Hospitals are however quite variable in the capacity and duration of the emergency power provided.  All emergency power is limited within facilities to critical areas of the campus.  This usually includes some power for the Emergency Department, Intensive Care Units and Operative/OB care areas.  It is usually intended to allow for the completion of operative procedures caught by the power outtage and the continuance of limited ICU care and Emergency Health Care.  It is not sufficient to fully manage environmental controls or full hospital operations.  Even the limited power provided is dependent on the continued function of the generator system which is often limited to 24 hours to 1 week at most.  Protocols must be in place to provide for refueling and </a:t>
            </a:r>
            <a:r>
              <a:rPr lang="en-US" baseline="0" dirty="0" err="1" smtClean="0"/>
              <a:t>maintance</a:t>
            </a:r>
            <a:r>
              <a:rPr lang="en-US" baseline="0" dirty="0" smtClean="0"/>
              <a:t> of these generators – particularly if the duration of the AE is likely to be extended.  </a:t>
            </a:r>
            <a:endParaRPr lang="en-US" dirty="0"/>
          </a:p>
        </p:txBody>
      </p:sp>
      <p:sp>
        <p:nvSpPr>
          <p:cNvPr id="4" name="Slide Number Placeholder 3"/>
          <p:cNvSpPr>
            <a:spLocks noGrp="1"/>
          </p:cNvSpPr>
          <p:nvPr>
            <p:ph type="sldNum" sz="quarter" idx="10"/>
          </p:nvPr>
        </p:nvSpPr>
        <p:spPr/>
        <p:txBody>
          <a:bodyPr/>
          <a:lstStyle/>
          <a:p>
            <a:fld id="{FAA6F8E7-4005-479E-994A-19BB47646576}"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an AE,</a:t>
            </a:r>
            <a:r>
              <a:rPr lang="en-US" baseline="0" dirty="0" smtClean="0"/>
              <a:t> the medical care environment shifts from daily protocols to disaster related protocols due to a scarcity of medical resource.  Disaster Triage is employed to assist in making the decisions as to how that scarce resource is to be metered out in order to do the greatest good for the greatest number of casualties.  In addition, the concept of triage also becomes extended into the monitoring and “inpatient” setting when the system becomes overwhelmed or without the </a:t>
            </a:r>
            <a:r>
              <a:rPr lang="en-US" baseline="0" dirty="0" err="1" smtClean="0"/>
              <a:t>nescessary</a:t>
            </a:r>
            <a:r>
              <a:rPr lang="en-US" baseline="0" dirty="0" smtClean="0"/>
              <a:t> </a:t>
            </a:r>
            <a:r>
              <a:rPr lang="en-US" baseline="0" dirty="0" err="1" smtClean="0"/>
              <a:t>reources</a:t>
            </a:r>
            <a:r>
              <a:rPr lang="en-US" baseline="0" dirty="0" smtClean="0"/>
              <a:t> to treat casualties at prior levels of care.  The triage protocols must be egalitarian, and used to determine not only resource allocation, but prioritization for transport out of the AE should that become possible.  Triage is an inexact process subject to the normal human frailties and foibles, however using preexisting guidance and protocols helps in making these decisions.  </a:t>
            </a:r>
            <a:endParaRPr lang="en-US" dirty="0"/>
          </a:p>
        </p:txBody>
      </p:sp>
      <p:sp>
        <p:nvSpPr>
          <p:cNvPr id="4" name="Slide Number Placeholder 3"/>
          <p:cNvSpPr>
            <a:spLocks noGrp="1"/>
          </p:cNvSpPr>
          <p:nvPr>
            <p:ph type="sldNum" sz="quarter" idx="10"/>
          </p:nvPr>
        </p:nvSpPr>
        <p:spPr/>
        <p:txBody>
          <a:bodyPr/>
          <a:lstStyle/>
          <a:p>
            <a:fld id="{FAA6F8E7-4005-479E-994A-19BB47646576}"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 general perusal of the current media (History Channel, Discovery</a:t>
            </a:r>
            <a:r>
              <a:rPr lang="en-US" baseline="0" dirty="0" smtClean="0"/>
              <a:t> Channel, Science Channel, </a:t>
            </a:r>
            <a:r>
              <a:rPr lang="en-US" baseline="0" dirty="0" err="1" smtClean="0"/>
              <a:t>SCiFi</a:t>
            </a:r>
            <a:r>
              <a:rPr lang="en-US" baseline="0" dirty="0" smtClean="0"/>
              <a:t> Channel etc.) will provide one with the myriad of ways that humanity can be exterminated from the face of the earth.  Planning for such an event, although clearly a rigorous and stimulating mental exercise, is likely to produce no viable results.  Survival in these setting is beyond the ability of even large Nation-States and is largely a matter of luck.  Contemplation of these possible, but improbable events can lead one to a mental state of despair and futility.  One should rather plan for the more probable events for which planning will be effective.  </a:t>
            </a:r>
            <a:endParaRPr lang="en-US" dirty="0"/>
          </a:p>
        </p:txBody>
      </p:sp>
      <p:sp>
        <p:nvSpPr>
          <p:cNvPr id="4" name="Slide Number Placeholder 3"/>
          <p:cNvSpPr>
            <a:spLocks noGrp="1"/>
          </p:cNvSpPr>
          <p:nvPr>
            <p:ph type="sldNum" sz="quarter" idx="10"/>
          </p:nvPr>
        </p:nvSpPr>
        <p:spPr/>
        <p:txBody>
          <a:bodyPr/>
          <a:lstStyle/>
          <a:p>
            <a:fld id="{FAA6F8E7-4005-479E-994A-19BB47646576}"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basic</a:t>
            </a:r>
            <a:r>
              <a:rPr lang="en-US" baseline="0" dirty="0" smtClean="0"/>
              <a:t> </a:t>
            </a:r>
            <a:r>
              <a:rPr lang="en-US" baseline="0" dirty="0" err="1" smtClean="0"/>
              <a:t>tennents</a:t>
            </a:r>
            <a:r>
              <a:rPr lang="en-US" baseline="0" dirty="0" smtClean="0"/>
              <a:t> of disaster medicine is that one should plan based on valid assumptions.  Part of this is to plan around events that are likely to happen within ones community – determined through a process of risk assessment.  A brief look at our region determines that the most likely causes of AEs include tornadoes, Winter Storms, Heat Emergencies, Wildfires, Terrorism, Earthquakes, Pandemic Disease and others.  Other events such as phenomena that disrupt the power grid (X-Class solar flares) or computer failure (cyber attacks) can also variously disrupt infrastructure.  Recognition of the risks and the nature of the AE imposed by such events can direct planning efforts.  Planning in this context will decrease the overall effect of such AEs on the population impacted and improve overall outcomes.  </a:t>
            </a:r>
            <a:endParaRPr lang="en-US" dirty="0"/>
          </a:p>
        </p:txBody>
      </p:sp>
      <p:sp>
        <p:nvSpPr>
          <p:cNvPr id="4" name="Slide Number Placeholder 3"/>
          <p:cNvSpPr>
            <a:spLocks noGrp="1"/>
          </p:cNvSpPr>
          <p:nvPr>
            <p:ph type="sldNum" sz="quarter" idx="10"/>
          </p:nvPr>
        </p:nvSpPr>
        <p:spPr/>
        <p:txBody>
          <a:bodyPr/>
          <a:lstStyle/>
          <a:p>
            <a:fld id="{FAA6F8E7-4005-479E-994A-19BB47646576}"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review</a:t>
            </a:r>
            <a:r>
              <a:rPr lang="en-US" baseline="0" dirty="0" smtClean="0"/>
              <a:t> of the Major Disaster Declarations from 1955 to 2010 in Oklahoma helps us determine what the likely causes of AE might be in the near future.  We find that most of the events are weather related with severe storms and or tornadoes accounting for most of the events.  Note that in 85% of these storm-tornado events, flooding was also a factor.  Winter Storms and Ice Storms account for the next largest proportion of events with Wildfires and isolated Floods coming next.  The terrorist bombing in Oklahoma City accounted for the final event for a total of 66 Major Disaster Declarations over the period discussed.  This gives us a pattern of risk to start investigating the nature of the AE generated by these events.  </a:t>
            </a:r>
            <a:endParaRPr lang="en-US" dirty="0"/>
          </a:p>
        </p:txBody>
      </p:sp>
      <p:sp>
        <p:nvSpPr>
          <p:cNvPr id="4" name="Slide Number Placeholder 3"/>
          <p:cNvSpPr>
            <a:spLocks noGrp="1"/>
          </p:cNvSpPr>
          <p:nvPr>
            <p:ph type="sldNum" sz="quarter" idx="10"/>
          </p:nvPr>
        </p:nvSpPr>
        <p:spPr/>
        <p:txBody>
          <a:bodyPr/>
          <a:lstStyle/>
          <a:p>
            <a:fld id="{FAA6F8E7-4005-479E-994A-19BB47646576}"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292" name="Picture 4" descr="http://www.deviantart.com/download/130542532/destroyed_city_by_damien6160.jpg"/>
          <p:cNvPicPr>
            <a:picLocks noChangeAspect="1" noChangeArrowheads="1"/>
          </p:cNvPicPr>
          <p:nvPr userDrawn="1"/>
        </p:nvPicPr>
        <p:blipFill>
          <a:blip r:embed="rId2" cstate="print"/>
          <a:srcRect/>
          <a:stretch>
            <a:fillRect/>
          </a:stretch>
        </p:blipFill>
        <p:spPr bwMode="auto">
          <a:xfrm>
            <a:off x="0" y="0"/>
            <a:ext cx="9163088" cy="6858000"/>
          </a:xfrm>
          <a:prstGeom prst="rect">
            <a:avLst/>
          </a:prstGeom>
          <a:noFill/>
        </p:spPr>
      </p:pic>
      <p:sp>
        <p:nvSpPr>
          <p:cNvPr id="2" name="Title 1"/>
          <p:cNvSpPr>
            <a:spLocks noGrp="1"/>
          </p:cNvSpPr>
          <p:nvPr>
            <p:ph type="ctrTitle"/>
          </p:nvPr>
        </p:nvSpPr>
        <p:spPr>
          <a:xfrm>
            <a:off x="685800" y="2130425"/>
            <a:ext cx="7772400" cy="1470025"/>
          </a:xfrm>
        </p:spPr>
        <p:txBody>
          <a:bodyPr/>
          <a:lstStyle>
            <a:lvl1pPr>
              <a:defRPr>
                <a:solidFill>
                  <a:srgbClr val="FFFF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7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fld id="{3269BB95-8E51-4516-BC80-A45896B4CA18}" type="datetime1">
              <a:rPr lang="en-US" smtClean="0"/>
              <a:pPr/>
              <a:t>4/4/2011</a:t>
            </a:fld>
            <a:endParaRPr lang="en-US" dirty="0"/>
          </a:p>
        </p:txBody>
      </p:sp>
      <p:sp>
        <p:nvSpPr>
          <p:cNvPr id="5" name="Footer Placeholder 4"/>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smtClean="0"/>
              <a:t>Managing the Austere Environment</a:t>
            </a:r>
            <a:endParaRPr lang="en-US" dirty="0"/>
          </a:p>
        </p:txBody>
      </p:sp>
      <p:sp>
        <p:nvSpPr>
          <p:cNvPr id="6" name="Slide Number Placeholder 5"/>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481C0600-613E-40C3-B06D-3C4C9CA39A8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491DEC-23CF-4BFC-A36F-F4420822390F}" type="datetime1">
              <a:rPr lang="en-US" smtClean="0"/>
              <a:pPr/>
              <a:t>4/4/2011</a:t>
            </a:fld>
            <a:endParaRPr lang="en-US" dirty="0"/>
          </a:p>
        </p:txBody>
      </p:sp>
      <p:sp>
        <p:nvSpPr>
          <p:cNvPr id="5" name="Footer Placeholder 4"/>
          <p:cNvSpPr>
            <a:spLocks noGrp="1"/>
          </p:cNvSpPr>
          <p:nvPr>
            <p:ph type="ftr" sz="quarter" idx="11"/>
          </p:nvPr>
        </p:nvSpPr>
        <p:spPr/>
        <p:txBody>
          <a:bodyPr/>
          <a:lstStyle/>
          <a:p>
            <a:r>
              <a:rPr lang="en-US" dirty="0" smtClean="0"/>
              <a:t>Managing the Austere Environment</a:t>
            </a:r>
            <a:endParaRPr lang="en-US" dirty="0"/>
          </a:p>
        </p:txBody>
      </p:sp>
      <p:sp>
        <p:nvSpPr>
          <p:cNvPr id="6" name="Slide Number Placeholder 5"/>
          <p:cNvSpPr>
            <a:spLocks noGrp="1"/>
          </p:cNvSpPr>
          <p:nvPr>
            <p:ph type="sldNum" sz="quarter" idx="12"/>
          </p:nvPr>
        </p:nvSpPr>
        <p:spPr/>
        <p:txBody>
          <a:bodyPr/>
          <a:lstStyle/>
          <a:p>
            <a:fld id="{481C0600-613E-40C3-B06D-3C4C9CA39A8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C3EB7F-371D-4B56-80AF-D6D08B6E0225}" type="datetime1">
              <a:rPr lang="en-US" smtClean="0"/>
              <a:pPr/>
              <a:t>4/4/2011</a:t>
            </a:fld>
            <a:endParaRPr lang="en-US" dirty="0"/>
          </a:p>
        </p:txBody>
      </p:sp>
      <p:sp>
        <p:nvSpPr>
          <p:cNvPr id="5" name="Footer Placeholder 4"/>
          <p:cNvSpPr>
            <a:spLocks noGrp="1"/>
          </p:cNvSpPr>
          <p:nvPr>
            <p:ph type="ftr" sz="quarter" idx="11"/>
          </p:nvPr>
        </p:nvSpPr>
        <p:spPr/>
        <p:txBody>
          <a:bodyPr/>
          <a:lstStyle/>
          <a:p>
            <a:r>
              <a:rPr lang="en-US" dirty="0" smtClean="0"/>
              <a:t>Managing the Austere Environment</a:t>
            </a:r>
            <a:endParaRPr lang="en-US" dirty="0"/>
          </a:p>
        </p:txBody>
      </p:sp>
      <p:sp>
        <p:nvSpPr>
          <p:cNvPr id="6" name="Slide Number Placeholder 5"/>
          <p:cNvSpPr>
            <a:spLocks noGrp="1"/>
          </p:cNvSpPr>
          <p:nvPr>
            <p:ph type="sldNum" sz="quarter" idx="12"/>
          </p:nvPr>
        </p:nvSpPr>
        <p:spPr/>
        <p:txBody>
          <a:bodyPr/>
          <a:lstStyle/>
          <a:p>
            <a:fld id="{481C0600-613E-40C3-B06D-3C4C9CA39A8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00B0F0"/>
                </a:solidFill>
              </a:defRPr>
            </a:lvl1pPr>
            <a:lvl2pPr>
              <a:defRPr>
                <a:solidFill>
                  <a:srgbClr val="92D050"/>
                </a:solidFill>
              </a:defRPr>
            </a:lvl2pPr>
            <a:lvl3pPr>
              <a:defRPr>
                <a:solidFill>
                  <a:srgbClr val="92D050"/>
                </a:solidFill>
              </a:defRPr>
            </a:lvl3pPr>
            <a:lvl4pPr>
              <a:defRPr>
                <a:solidFill>
                  <a:srgbClr val="92D050"/>
                </a:solidFill>
              </a:defRPr>
            </a:lvl4pPr>
            <a:lvl5pPr>
              <a:defRPr>
                <a:solidFill>
                  <a:srgbClr val="92D05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AFCEA8D-C8C8-4CC3-8DDE-213135E488B2}" type="datetime1">
              <a:rPr lang="en-US" smtClean="0"/>
              <a:pPr/>
              <a:t>4/4/2011</a:t>
            </a:fld>
            <a:endParaRPr lang="en-US" dirty="0"/>
          </a:p>
        </p:txBody>
      </p:sp>
      <p:sp>
        <p:nvSpPr>
          <p:cNvPr id="5" name="Footer Placeholder 4"/>
          <p:cNvSpPr>
            <a:spLocks noGrp="1"/>
          </p:cNvSpPr>
          <p:nvPr>
            <p:ph type="ftr" sz="quarter" idx="11"/>
          </p:nvPr>
        </p:nvSpPr>
        <p:spPr/>
        <p:txBody>
          <a:bodyPr/>
          <a:lstStyle/>
          <a:p>
            <a:r>
              <a:rPr lang="en-US" dirty="0" smtClean="0"/>
              <a:t>Managing the Austere Environment</a:t>
            </a:r>
            <a:endParaRPr lang="en-US" dirty="0"/>
          </a:p>
        </p:txBody>
      </p:sp>
      <p:sp>
        <p:nvSpPr>
          <p:cNvPr id="6" name="Slide Number Placeholder 5"/>
          <p:cNvSpPr>
            <a:spLocks noGrp="1"/>
          </p:cNvSpPr>
          <p:nvPr>
            <p:ph type="sldNum" sz="quarter" idx="12"/>
          </p:nvPr>
        </p:nvSpPr>
        <p:spPr/>
        <p:txBody>
          <a:bodyPr/>
          <a:lstStyle/>
          <a:p>
            <a:fld id="{481C0600-613E-40C3-B06D-3C4C9CA39A8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E1FBCC-DF74-4E5C-B5A1-5ADDC0ED3100}" type="datetime1">
              <a:rPr lang="en-US" smtClean="0"/>
              <a:pPr/>
              <a:t>4/4/2011</a:t>
            </a:fld>
            <a:endParaRPr lang="en-US" dirty="0"/>
          </a:p>
        </p:txBody>
      </p:sp>
      <p:sp>
        <p:nvSpPr>
          <p:cNvPr id="5" name="Footer Placeholder 4"/>
          <p:cNvSpPr>
            <a:spLocks noGrp="1"/>
          </p:cNvSpPr>
          <p:nvPr>
            <p:ph type="ftr" sz="quarter" idx="11"/>
          </p:nvPr>
        </p:nvSpPr>
        <p:spPr/>
        <p:txBody>
          <a:bodyPr/>
          <a:lstStyle/>
          <a:p>
            <a:r>
              <a:rPr lang="en-US" dirty="0" smtClean="0"/>
              <a:t>Managing the Austere Environment</a:t>
            </a:r>
            <a:endParaRPr lang="en-US" dirty="0"/>
          </a:p>
        </p:txBody>
      </p:sp>
      <p:sp>
        <p:nvSpPr>
          <p:cNvPr id="6" name="Slide Number Placeholder 5"/>
          <p:cNvSpPr>
            <a:spLocks noGrp="1"/>
          </p:cNvSpPr>
          <p:nvPr>
            <p:ph type="sldNum" sz="quarter" idx="12"/>
          </p:nvPr>
        </p:nvSpPr>
        <p:spPr/>
        <p:txBody>
          <a:bodyPr/>
          <a:lstStyle/>
          <a:p>
            <a:fld id="{481C0600-613E-40C3-B06D-3C4C9CA39A8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581400" cy="4525963"/>
          </a:xfrm>
        </p:spPr>
        <p:txBody>
          <a:bodyPr/>
          <a:lstStyle>
            <a:lvl1pPr>
              <a:defRPr sz="2800">
                <a:solidFill>
                  <a:srgbClr val="FFFF00"/>
                </a:solidFill>
              </a:defRPr>
            </a:lvl1pPr>
            <a:lvl2pPr>
              <a:defRPr sz="2400">
                <a:solidFill>
                  <a:srgbClr val="FFC000"/>
                </a:solidFill>
              </a:defRPr>
            </a:lvl2pPr>
            <a:lvl3pPr>
              <a:defRPr sz="2000">
                <a:solidFill>
                  <a:srgbClr val="FFC000"/>
                </a:solidFill>
              </a:defRPr>
            </a:lvl3pPr>
            <a:lvl4pPr>
              <a:defRPr sz="1800">
                <a:solidFill>
                  <a:srgbClr val="FFC000"/>
                </a:solidFill>
              </a:defRPr>
            </a:lvl4pPr>
            <a:lvl5pPr>
              <a:defRPr sz="1800">
                <a:solidFill>
                  <a:srgbClr val="FFC00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FFFF00"/>
                </a:solidFill>
              </a:defRPr>
            </a:lvl1pPr>
            <a:lvl2pPr>
              <a:defRPr sz="2400">
                <a:solidFill>
                  <a:srgbClr val="FFC000"/>
                </a:solidFill>
              </a:defRPr>
            </a:lvl2pPr>
            <a:lvl3pPr>
              <a:defRPr sz="2000">
                <a:solidFill>
                  <a:srgbClr val="FFC000"/>
                </a:solidFill>
              </a:defRPr>
            </a:lvl3pPr>
            <a:lvl4pPr>
              <a:defRPr sz="1800">
                <a:solidFill>
                  <a:srgbClr val="FFC000"/>
                </a:solidFill>
              </a:defRPr>
            </a:lvl4pPr>
            <a:lvl5pPr>
              <a:defRPr sz="1800">
                <a:solidFill>
                  <a:srgbClr val="FFC00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D1211774-7786-43E2-8373-720B22037671}" type="datetime1">
              <a:rPr lang="en-US" smtClean="0"/>
              <a:pPr/>
              <a:t>4/4/2011</a:t>
            </a:fld>
            <a:endParaRPr lang="en-US" dirty="0"/>
          </a:p>
        </p:txBody>
      </p:sp>
      <p:sp>
        <p:nvSpPr>
          <p:cNvPr id="6" name="Footer Placeholder 5"/>
          <p:cNvSpPr>
            <a:spLocks noGrp="1"/>
          </p:cNvSpPr>
          <p:nvPr>
            <p:ph type="ftr" sz="quarter" idx="11"/>
          </p:nvPr>
        </p:nvSpPr>
        <p:spPr/>
        <p:txBody>
          <a:bodyPr/>
          <a:lstStyle/>
          <a:p>
            <a:r>
              <a:rPr lang="en-US" dirty="0" smtClean="0"/>
              <a:t>Managing the Austere Environment</a:t>
            </a:r>
            <a:endParaRPr lang="en-US" dirty="0"/>
          </a:p>
        </p:txBody>
      </p:sp>
      <p:sp>
        <p:nvSpPr>
          <p:cNvPr id="7" name="Slide Number Placeholder 6"/>
          <p:cNvSpPr>
            <a:spLocks noGrp="1"/>
          </p:cNvSpPr>
          <p:nvPr>
            <p:ph type="sldNum" sz="quarter" idx="12"/>
          </p:nvPr>
        </p:nvSpPr>
        <p:spPr/>
        <p:txBody>
          <a:bodyPr/>
          <a:lstStyle/>
          <a:p>
            <a:fld id="{481C0600-613E-40C3-B06D-3C4C9CA39A8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A17736-CF1B-4313-B1AD-D0B3ABF6FE2C}" type="datetime1">
              <a:rPr lang="en-US" smtClean="0"/>
              <a:pPr/>
              <a:t>4/4/2011</a:t>
            </a:fld>
            <a:endParaRPr lang="en-US" dirty="0"/>
          </a:p>
        </p:txBody>
      </p:sp>
      <p:sp>
        <p:nvSpPr>
          <p:cNvPr id="8" name="Footer Placeholder 7"/>
          <p:cNvSpPr>
            <a:spLocks noGrp="1"/>
          </p:cNvSpPr>
          <p:nvPr>
            <p:ph type="ftr" sz="quarter" idx="11"/>
          </p:nvPr>
        </p:nvSpPr>
        <p:spPr/>
        <p:txBody>
          <a:bodyPr/>
          <a:lstStyle/>
          <a:p>
            <a:r>
              <a:rPr lang="en-US" dirty="0" smtClean="0"/>
              <a:t>Managing the Austere Environment</a:t>
            </a:r>
            <a:endParaRPr lang="en-US" dirty="0"/>
          </a:p>
        </p:txBody>
      </p:sp>
      <p:sp>
        <p:nvSpPr>
          <p:cNvPr id="9" name="Slide Number Placeholder 8"/>
          <p:cNvSpPr>
            <a:spLocks noGrp="1"/>
          </p:cNvSpPr>
          <p:nvPr>
            <p:ph type="sldNum" sz="quarter" idx="12"/>
          </p:nvPr>
        </p:nvSpPr>
        <p:spPr/>
        <p:txBody>
          <a:bodyPr/>
          <a:lstStyle/>
          <a:p>
            <a:fld id="{481C0600-613E-40C3-B06D-3C4C9CA39A8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509242-981D-4378-B475-8265055C849A}" type="datetime1">
              <a:rPr lang="en-US" smtClean="0"/>
              <a:pPr/>
              <a:t>4/4/2011</a:t>
            </a:fld>
            <a:endParaRPr lang="en-US" dirty="0"/>
          </a:p>
        </p:txBody>
      </p:sp>
      <p:sp>
        <p:nvSpPr>
          <p:cNvPr id="4" name="Footer Placeholder 3"/>
          <p:cNvSpPr>
            <a:spLocks noGrp="1"/>
          </p:cNvSpPr>
          <p:nvPr>
            <p:ph type="ftr" sz="quarter" idx="11"/>
          </p:nvPr>
        </p:nvSpPr>
        <p:spPr/>
        <p:txBody>
          <a:bodyPr/>
          <a:lstStyle/>
          <a:p>
            <a:r>
              <a:rPr lang="en-US" dirty="0" smtClean="0"/>
              <a:t>Managing the Austere Environment</a:t>
            </a:r>
            <a:endParaRPr lang="en-US" dirty="0"/>
          </a:p>
        </p:txBody>
      </p:sp>
      <p:sp>
        <p:nvSpPr>
          <p:cNvPr id="5" name="Slide Number Placeholder 4"/>
          <p:cNvSpPr>
            <a:spLocks noGrp="1"/>
          </p:cNvSpPr>
          <p:nvPr>
            <p:ph type="sldNum" sz="quarter" idx="12"/>
          </p:nvPr>
        </p:nvSpPr>
        <p:spPr/>
        <p:txBody>
          <a:bodyPr/>
          <a:lstStyle/>
          <a:p>
            <a:fld id="{481C0600-613E-40C3-B06D-3C4C9CA39A8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21563-B5B8-438B-B23C-1C2FA054C796}" type="datetime1">
              <a:rPr lang="en-US" smtClean="0"/>
              <a:pPr/>
              <a:t>4/4/2011</a:t>
            </a:fld>
            <a:endParaRPr lang="en-US" dirty="0"/>
          </a:p>
        </p:txBody>
      </p:sp>
      <p:sp>
        <p:nvSpPr>
          <p:cNvPr id="3" name="Footer Placeholder 2"/>
          <p:cNvSpPr>
            <a:spLocks noGrp="1"/>
          </p:cNvSpPr>
          <p:nvPr>
            <p:ph type="ftr" sz="quarter" idx="11"/>
          </p:nvPr>
        </p:nvSpPr>
        <p:spPr/>
        <p:txBody>
          <a:bodyPr/>
          <a:lstStyle/>
          <a:p>
            <a:r>
              <a:rPr lang="en-US" dirty="0" smtClean="0"/>
              <a:t>Managing the Austere Environment</a:t>
            </a:r>
            <a:endParaRPr lang="en-US" dirty="0"/>
          </a:p>
        </p:txBody>
      </p:sp>
      <p:sp>
        <p:nvSpPr>
          <p:cNvPr id="4" name="Slide Number Placeholder 3"/>
          <p:cNvSpPr>
            <a:spLocks noGrp="1"/>
          </p:cNvSpPr>
          <p:nvPr>
            <p:ph type="sldNum" sz="quarter" idx="12"/>
          </p:nvPr>
        </p:nvSpPr>
        <p:spPr/>
        <p:txBody>
          <a:bodyPr/>
          <a:lstStyle/>
          <a:p>
            <a:fld id="{481C0600-613E-40C3-B06D-3C4C9CA39A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D1DAF8-D8FB-4877-ABC8-66B5EDE8D7A6}" type="datetime1">
              <a:rPr lang="en-US" smtClean="0"/>
              <a:pPr/>
              <a:t>4/4/2011</a:t>
            </a:fld>
            <a:endParaRPr lang="en-US" dirty="0"/>
          </a:p>
        </p:txBody>
      </p:sp>
      <p:sp>
        <p:nvSpPr>
          <p:cNvPr id="6" name="Footer Placeholder 5"/>
          <p:cNvSpPr>
            <a:spLocks noGrp="1"/>
          </p:cNvSpPr>
          <p:nvPr>
            <p:ph type="ftr" sz="quarter" idx="11"/>
          </p:nvPr>
        </p:nvSpPr>
        <p:spPr/>
        <p:txBody>
          <a:bodyPr/>
          <a:lstStyle/>
          <a:p>
            <a:r>
              <a:rPr lang="en-US" dirty="0" smtClean="0"/>
              <a:t>Managing the Austere Environment</a:t>
            </a:r>
            <a:endParaRPr lang="en-US" dirty="0"/>
          </a:p>
        </p:txBody>
      </p:sp>
      <p:sp>
        <p:nvSpPr>
          <p:cNvPr id="7" name="Slide Number Placeholder 6"/>
          <p:cNvSpPr>
            <a:spLocks noGrp="1"/>
          </p:cNvSpPr>
          <p:nvPr>
            <p:ph type="sldNum" sz="quarter" idx="12"/>
          </p:nvPr>
        </p:nvSpPr>
        <p:spPr/>
        <p:txBody>
          <a:bodyPr/>
          <a:lstStyle/>
          <a:p>
            <a:fld id="{481C0600-613E-40C3-B06D-3C4C9CA39A8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28386-F7B9-4C54-A76E-0D4DA339FB7C}" type="datetime1">
              <a:rPr lang="en-US" smtClean="0"/>
              <a:pPr/>
              <a:t>4/4/2011</a:t>
            </a:fld>
            <a:endParaRPr lang="en-US" dirty="0"/>
          </a:p>
        </p:txBody>
      </p:sp>
      <p:sp>
        <p:nvSpPr>
          <p:cNvPr id="6" name="Footer Placeholder 5"/>
          <p:cNvSpPr>
            <a:spLocks noGrp="1"/>
          </p:cNvSpPr>
          <p:nvPr>
            <p:ph type="ftr" sz="quarter" idx="11"/>
          </p:nvPr>
        </p:nvSpPr>
        <p:spPr/>
        <p:txBody>
          <a:bodyPr/>
          <a:lstStyle/>
          <a:p>
            <a:r>
              <a:rPr lang="en-US" dirty="0" smtClean="0"/>
              <a:t>Managing the Austere Environment</a:t>
            </a:r>
            <a:endParaRPr lang="en-US" dirty="0"/>
          </a:p>
        </p:txBody>
      </p:sp>
      <p:sp>
        <p:nvSpPr>
          <p:cNvPr id="7" name="Slide Number Placeholder 6"/>
          <p:cNvSpPr>
            <a:spLocks noGrp="1"/>
          </p:cNvSpPr>
          <p:nvPr>
            <p:ph type="sldNum" sz="quarter" idx="12"/>
          </p:nvPr>
        </p:nvSpPr>
        <p:spPr/>
        <p:txBody>
          <a:bodyPr/>
          <a:lstStyle/>
          <a:p>
            <a:fld id="{481C0600-613E-40C3-B06D-3C4C9CA39A8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914400" y="0"/>
            <a:ext cx="8229600" cy="7010400"/>
          </a:xfrm>
          <a:prstGeom prst="rect">
            <a:avLst/>
          </a:prstGeom>
          <a:solidFill>
            <a:srgbClr val="743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14400" y="274638"/>
            <a:ext cx="77724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4400" y="1600200"/>
            <a:ext cx="77724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E7D27-0867-4715-A23F-39220ED0A7C4}" type="datetime1">
              <a:rPr lang="en-US" smtClean="0"/>
              <a:pPr/>
              <a:t>4/4/2011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Managing the Austere Environment</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C0600-613E-40C3-B06D-3C4C9CA39A84}" type="slidenum">
              <a:rPr lang="en-US" smtClean="0"/>
              <a:pPr/>
              <a:t>‹#›</a:t>
            </a:fld>
            <a:endParaRPr lang="en-US" dirty="0"/>
          </a:p>
        </p:txBody>
      </p:sp>
      <p:pic>
        <p:nvPicPr>
          <p:cNvPr id="7" name="Picture 6" descr="Destroyed city side.jpg"/>
          <p:cNvPicPr>
            <a:picLocks noChangeAspect="1"/>
          </p:cNvPicPr>
          <p:nvPr userDrawn="1"/>
        </p:nvPicPr>
        <p:blipFill>
          <a:blip r:embed="rId13" cstate="print"/>
          <a:stretch>
            <a:fillRect/>
          </a:stretch>
        </p:blipFill>
        <p:spPr>
          <a:xfrm>
            <a:off x="0" y="0"/>
            <a:ext cx="911203"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FFFF00"/>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C000"/>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FFC000"/>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FFC000"/>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FFC000"/>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dirty="0" smtClean="0"/>
              <a:t>Managing Austere Environments</a:t>
            </a:r>
            <a:endParaRPr lang="en-US" dirty="0"/>
          </a:p>
        </p:txBody>
      </p:sp>
      <p:sp>
        <p:nvSpPr>
          <p:cNvPr id="3" name="Subtitle 2"/>
          <p:cNvSpPr>
            <a:spLocks noGrp="1"/>
          </p:cNvSpPr>
          <p:nvPr>
            <p:ph type="subTitle" idx="1"/>
          </p:nvPr>
        </p:nvSpPr>
        <p:spPr>
          <a:xfrm>
            <a:off x="1295400" y="2743200"/>
            <a:ext cx="6400800" cy="1752600"/>
          </a:xfrm>
        </p:spPr>
        <p:txBody>
          <a:bodyPr>
            <a:normAutofit fontScale="77500" lnSpcReduction="20000"/>
          </a:bodyPr>
          <a:lstStyle/>
          <a:p>
            <a:r>
              <a:rPr lang="en-US" dirty="0" smtClean="0"/>
              <a:t>David E. Hogan DO MPH FACEP</a:t>
            </a:r>
          </a:p>
          <a:p>
            <a:r>
              <a:rPr lang="en-US" sz="2900" dirty="0" smtClean="0"/>
              <a:t>Adjunct Professor</a:t>
            </a:r>
          </a:p>
          <a:p>
            <a:r>
              <a:rPr lang="en-US" sz="2900" dirty="0" smtClean="0"/>
              <a:t>Oklahoma State University</a:t>
            </a:r>
          </a:p>
          <a:p>
            <a:r>
              <a:rPr lang="en-US" sz="2900" dirty="0" smtClean="0"/>
              <a:t>ISWMC Emergency Medicine Residency Program</a:t>
            </a:r>
          </a:p>
          <a:p>
            <a:r>
              <a:rPr lang="en-US" sz="2900" dirty="0" smtClean="0"/>
              <a:t>Oklahoma City, Oklahoma</a:t>
            </a:r>
          </a:p>
        </p:txBody>
      </p:sp>
      <p:pic>
        <p:nvPicPr>
          <p:cNvPr id="4" name="Picture 3" descr="MSE PHDM Logo Trqnwpqarent.gif"/>
          <p:cNvPicPr>
            <a:picLocks noChangeAspect="1"/>
          </p:cNvPicPr>
          <p:nvPr/>
        </p:nvPicPr>
        <p:blipFill>
          <a:blip r:embed="rId2" cstate="print"/>
          <a:srcRect/>
          <a:stretch>
            <a:fillRect/>
          </a:stretch>
        </p:blipFill>
        <p:spPr bwMode="auto">
          <a:xfrm>
            <a:off x="7162800" y="5134921"/>
            <a:ext cx="1981200" cy="17230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Austere Environments</a:t>
            </a:r>
            <a:endParaRPr lang="en-US" dirty="0"/>
          </a:p>
        </p:txBody>
      </p:sp>
      <p:sp>
        <p:nvSpPr>
          <p:cNvPr id="3" name="Content Placeholder 2"/>
          <p:cNvSpPr>
            <a:spLocks noGrp="1"/>
          </p:cNvSpPr>
          <p:nvPr>
            <p:ph sz="half" idx="1"/>
          </p:nvPr>
        </p:nvSpPr>
        <p:spPr/>
        <p:txBody>
          <a:bodyPr>
            <a:normAutofit/>
          </a:bodyPr>
          <a:lstStyle/>
          <a:p>
            <a:r>
              <a:rPr lang="en-US" dirty="0" smtClean="0"/>
              <a:t>Planning based on risk assessment for probable events is much more effective</a:t>
            </a:r>
          </a:p>
          <a:p>
            <a:r>
              <a:rPr lang="en-US" dirty="0" smtClean="0"/>
              <a:t>In this context, planning decreases the overall adverse impact of such events</a:t>
            </a:r>
          </a:p>
        </p:txBody>
      </p:sp>
      <p:sp>
        <p:nvSpPr>
          <p:cNvPr id="5" name="Footer Placeholder 4"/>
          <p:cNvSpPr>
            <a:spLocks noGrp="1"/>
          </p:cNvSpPr>
          <p:nvPr>
            <p:ph type="ftr" sz="quarter" idx="11"/>
          </p:nvPr>
        </p:nvSpPr>
        <p:spPr/>
        <p:txBody>
          <a:bodyPr/>
          <a:lstStyle/>
          <a:p>
            <a:r>
              <a:rPr lang="en-US" dirty="0" smtClean="0"/>
              <a:t>Managing the Austere Environment</a:t>
            </a:r>
            <a:endParaRPr lang="en-US" dirty="0"/>
          </a:p>
        </p:txBody>
      </p:sp>
      <p:sp>
        <p:nvSpPr>
          <p:cNvPr id="4" name="Slide Number Placeholder 3"/>
          <p:cNvSpPr>
            <a:spLocks noGrp="1"/>
          </p:cNvSpPr>
          <p:nvPr>
            <p:ph type="sldNum" sz="quarter" idx="12"/>
          </p:nvPr>
        </p:nvSpPr>
        <p:spPr/>
        <p:txBody>
          <a:bodyPr/>
          <a:lstStyle/>
          <a:p>
            <a:fld id="{481C0600-613E-40C3-B06D-3C4C9CA39A84}" type="slidenum">
              <a:rPr lang="en-US" smtClean="0"/>
              <a:pPr/>
              <a:t>10</a:t>
            </a:fld>
            <a:endParaRPr lang="en-US" dirty="0"/>
          </a:p>
        </p:txBody>
      </p:sp>
      <p:pic>
        <p:nvPicPr>
          <p:cNvPr id="18434" name="Picture 2" descr="http://www.k101online.com/streaming/tornado.JPG"/>
          <p:cNvPicPr>
            <a:picLocks noGrp="1" noChangeAspect="1" noChangeArrowheads="1"/>
          </p:cNvPicPr>
          <p:nvPr>
            <p:ph sz="half" idx="2"/>
          </p:nvPr>
        </p:nvPicPr>
        <p:blipFill>
          <a:blip r:embed="rId3" cstate="print"/>
          <a:srcRect/>
          <a:stretch>
            <a:fillRect/>
          </a:stretch>
        </p:blipFill>
        <p:spPr bwMode="auto">
          <a:xfrm>
            <a:off x="4648201" y="1600201"/>
            <a:ext cx="2171700" cy="1447800"/>
          </a:xfrm>
          <a:prstGeom prst="rect">
            <a:avLst/>
          </a:prstGeom>
          <a:noFill/>
        </p:spPr>
      </p:pic>
      <p:pic>
        <p:nvPicPr>
          <p:cNvPr id="18438" name="Picture 6" descr="http://www.fultoncountyhealth.com/images/WinterStorm.jpg"/>
          <p:cNvPicPr>
            <a:picLocks noChangeAspect="1" noChangeArrowheads="1"/>
          </p:cNvPicPr>
          <p:nvPr/>
        </p:nvPicPr>
        <p:blipFill>
          <a:blip r:embed="rId4" cstate="print"/>
          <a:srcRect/>
          <a:stretch>
            <a:fillRect/>
          </a:stretch>
        </p:blipFill>
        <p:spPr bwMode="auto">
          <a:xfrm>
            <a:off x="6934200" y="1600200"/>
            <a:ext cx="1985763" cy="1447800"/>
          </a:xfrm>
          <a:prstGeom prst="rect">
            <a:avLst/>
          </a:prstGeom>
          <a:noFill/>
        </p:spPr>
      </p:pic>
      <p:pic>
        <p:nvPicPr>
          <p:cNvPr id="18440" name="Picture 8" descr="http://topnews.ae/images/Heat-Stroke.jpg"/>
          <p:cNvPicPr>
            <a:picLocks noChangeAspect="1" noChangeArrowheads="1"/>
          </p:cNvPicPr>
          <p:nvPr/>
        </p:nvPicPr>
        <p:blipFill>
          <a:blip r:embed="rId5" cstate="print"/>
          <a:srcRect/>
          <a:stretch>
            <a:fillRect/>
          </a:stretch>
        </p:blipFill>
        <p:spPr bwMode="auto">
          <a:xfrm>
            <a:off x="4648200" y="3124200"/>
            <a:ext cx="2209800" cy="1447800"/>
          </a:xfrm>
          <a:prstGeom prst="rect">
            <a:avLst/>
          </a:prstGeom>
          <a:noFill/>
        </p:spPr>
      </p:pic>
      <p:pic>
        <p:nvPicPr>
          <p:cNvPr id="18442" name="Picture 10" descr="http://vincentdunn.com/dunn/newsletters/april_may_june2003/bomb4.jpg"/>
          <p:cNvPicPr>
            <a:picLocks noChangeAspect="1" noChangeArrowheads="1"/>
          </p:cNvPicPr>
          <p:nvPr/>
        </p:nvPicPr>
        <p:blipFill>
          <a:blip r:embed="rId6" cstate="print"/>
          <a:srcRect/>
          <a:stretch>
            <a:fillRect/>
          </a:stretch>
        </p:blipFill>
        <p:spPr bwMode="auto">
          <a:xfrm>
            <a:off x="7010400" y="3124200"/>
            <a:ext cx="1905000" cy="1447800"/>
          </a:xfrm>
          <a:prstGeom prst="rect">
            <a:avLst/>
          </a:prstGeom>
          <a:noFill/>
        </p:spPr>
      </p:pic>
      <p:pic>
        <p:nvPicPr>
          <p:cNvPr id="18444" name="Picture 12" descr="http://farm1.static.flickr.com/2/1428681_b5d1d1ce6b.jpg"/>
          <p:cNvPicPr>
            <a:picLocks noChangeAspect="1" noChangeArrowheads="1"/>
          </p:cNvPicPr>
          <p:nvPr/>
        </p:nvPicPr>
        <p:blipFill>
          <a:blip r:embed="rId7" cstate="print"/>
          <a:srcRect/>
          <a:stretch>
            <a:fillRect/>
          </a:stretch>
        </p:blipFill>
        <p:spPr bwMode="auto">
          <a:xfrm>
            <a:off x="4648200" y="4648200"/>
            <a:ext cx="2247900" cy="1667942"/>
          </a:xfrm>
          <a:prstGeom prst="rect">
            <a:avLst/>
          </a:prstGeom>
          <a:noFill/>
        </p:spPr>
      </p:pic>
      <p:pic>
        <p:nvPicPr>
          <p:cNvPr id="18446" name="Picture 14" descr="http://graphics8.nytimes.com/images/2009/04/30/world/30fluA_xl.jpg"/>
          <p:cNvPicPr>
            <a:picLocks noChangeAspect="1" noChangeArrowheads="1"/>
          </p:cNvPicPr>
          <p:nvPr/>
        </p:nvPicPr>
        <p:blipFill>
          <a:blip r:embed="rId8" cstate="print"/>
          <a:srcRect/>
          <a:stretch>
            <a:fillRect/>
          </a:stretch>
        </p:blipFill>
        <p:spPr bwMode="auto">
          <a:xfrm>
            <a:off x="7010400" y="4724400"/>
            <a:ext cx="1905000" cy="1524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Major Disaster Declarations </a:t>
            </a:r>
            <a:br>
              <a:rPr lang="en-US" dirty="0" smtClean="0"/>
            </a:br>
            <a:r>
              <a:rPr lang="en-US" dirty="0" smtClean="0"/>
              <a:t>1955-2010 - Oklahoma</a:t>
            </a:r>
            <a:endParaRPr lang="en-US" dirty="0"/>
          </a:p>
        </p:txBody>
      </p:sp>
      <p:graphicFrame>
        <p:nvGraphicFramePr>
          <p:cNvPr id="9" name="Content Placeholder 8"/>
          <p:cNvGraphicFramePr>
            <a:graphicFrameLocks noGrp="1"/>
          </p:cNvGraphicFramePr>
          <p:nvPr>
            <p:ph idx="1"/>
          </p:nvPr>
        </p:nvGraphicFramePr>
        <p:xfrm>
          <a:off x="914400" y="1600200"/>
          <a:ext cx="77724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a:spLocks noGrp="1"/>
          </p:cNvSpPr>
          <p:nvPr>
            <p:ph type="ftr" sz="quarter" idx="11"/>
          </p:nvPr>
        </p:nvSpPr>
        <p:spPr/>
        <p:txBody>
          <a:bodyPr/>
          <a:lstStyle/>
          <a:p>
            <a:r>
              <a:rPr lang="en-US" smtClean="0"/>
              <a:t>Managing the Austere Environment</a:t>
            </a:r>
            <a:endParaRPr lang="en-US" dirty="0"/>
          </a:p>
        </p:txBody>
      </p:sp>
      <p:sp>
        <p:nvSpPr>
          <p:cNvPr id="6" name="Slide Number Placeholder 5"/>
          <p:cNvSpPr>
            <a:spLocks noGrp="1"/>
          </p:cNvSpPr>
          <p:nvPr>
            <p:ph type="sldNum" sz="quarter" idx="12"/>
          </p:nvPr>
        </p:nvSpPr>
        <p:spPr/>
        <p:txBody>
          <a:bodyPr/>
          <a:lstStyle/>
          <a:p>
            <a:fld id="{481C0600-613E-40C3-B06D-3C4C9CA39A84}" type="slidenum">
              <a:rPr lang="en-US" smtClean="0"/>
              <a:pPr/>
              <a:t>11</a:t>
            </a:fld>
            <a:endParaRPr lang="en-US" dirty="0"/>
          </a:p>
        </p:txBody>
      </p:sp>
      <p:sp>
        <p:nvSpPr>
          <p:cNvPr id="10" name="TextBox 9"/>
          <p:cNvSpPr txBox="1"/>
          <p:nvPr/>
        </p:nvSpPr>
        <p:spPr>
          <a:xfrm>
            <a:off x="1447800" y="6096000"/>
            <a:ext cx="901209" cy="276999"/>
          </a:xfrm>
          <a:prstGeom prst="rect">
            <a:avLst/>
          </a:prstGeom>
          <a:noFill/>
        </p:spPr>
        <p:txBody>
          <a:bodyPr wrap="none" rtlCol="0">
            <a:spAutoFit/>
          </a:bodyPr>
          <a:lstStyle/>
          <a:p>
            <a:r>
              <a:rPr lang="en-US" sz="1200" i="1" dirty="0" smtClean="0">
                <a:solidFill>
                  <a:schemeClr val="bg1"/>
                </a:solidFill>
                <a:effectLst>
                  <a:outerShdw blurRad="38100" dist="38100" dir="2700000" algn="tl">
                    <a:srgbClr val="000000">
                      <a:alpha val="43137"/>
                    </a:srgbClr>
                  </a:outerShdw>
                </a:effectLst>
              </a:rPr>
              <a:t>FEMA 2011</a:t>
            </a:r>
            <a:endParaRPr lang="en-US" sz="1200" i="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Tornado Generated AE</a:t>
            </a:r>
            <a:endParaRPr lang="en-US" dirty="0"/>
          </a:p>
        </p:txBody>
      </p:sp>
      <p:graphicFrame>
        <p:nvGraphicFramePr>
          <p:cNvPr id="7" name="Content Placeholder 6"/>
          <p:cNvGraphicFramePr>
            <a:graphicFrameLocks noGrp="1"/>
          </p:cNvGraphicFramePr>
          <p:nvPr>
            <p:ph sz="half" idx="1"/>
          </p:nvPr>
        </p:nvGraphicFramePr>
        <p:xfrm>
          <a:off x="228600" y="1600200"/>
          <a:ext cx="42672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sz="half" idx="2"/>
          </p:nvPr>
        </p:nvSpPr>
        <p:spPr/>
        <p:txBody>
          <a:bodyPr/>
          <a:lstStyle/>
          <a:p>
            <a:r>
              <a:rPr lang="en-US" dirty="0" smtClean="0"/>
              <a:t>Rapid Geographic related surge</a:t>
            </a:r>
          </a:p>
          <a:p>
            <a:r>
              <a:rPr lang="en-US" dirty="0" smtClean="0"/>
              <a:t>Power disruption</a:t>
            </a:r>
          </a:p>
          <a:p>
            <a:r>
              <a:rPr lang="en-US" dirty="0" smtClean="0"/>
              <a:t>Travel restrictions</a:t>
            </a:r>
          </a:p>
          <a:p>
            <a:r>
              <a:rPr lang="en-US" dirty="0" smtClean="0"/>
              <a:t>Transfer problems</a:t>
            </a:r>
          </a:p>
          <a:p>
            <a:r>
              <a:rPr lang="en-US" dirty="0" smtClean="0"/>
              <a:t>Communication problems</a:t>
            </a:r>
          </a:p>
          <a:p>
            <a:r>
              <a:rPr lang="en-US" dirty="0" smtClean="0"/>
              <a:t>Disposition problems</a:t>
            </a:r>
          </a:p>
          <a:p>
            <a:r>
              <a:rPr lang="en-US" dirty="0" smtClean="0"/>
              <a:t>staffing</a:t>
            </a:r>
          </a:p>
        </p:txBody>
      </p:sp>
      <p:sp>
        <p:nvSpPr>
          <p:cNvPr id="5" name="Footer Placeholder 4"/>
          <p:cNvSpPr>
            <a:spLocks noGrp="1"/>
          </p:cNvSpPr>
          <p:nvPr>
            <p:ph type="ftr" sz="quarter" idx="11"/>
          </p:nvPr>
        </p:nvSpPr>
        <p:spPr/>
        <p:txBody>
          <a:bodyPr/>
          <a:lstStyle/>
          <a:p>
            <a:r>
              <a:rPr lang="en-US" smtClean="0"/>
              <a:t>Managing the Austere Environment</a:t>
            </a:r>
            <a:endParaRPr lang="en-US" dirty="0"/>
          </a:p>
        </p:txBody>
      </p:sp>
      <p:sp>
        <p:nvSpPr>
          <p:cNvPr id="6" name="Slide Number Placeholder 5"/>
          <p:cNvSpPr>
            <a:spLocks noGrp="1"/>
          </p:cNvSpPr>
          <p:nvPr>
            <p:ph type="sldNum" sz="quarter" idx="12"/>
          </p:nvPr>
        </p:nvSpPr>
        <p:spPr/>
        <p:txBody>
          <a:bodyPr/>
          <a:lstStyle/>
          <a:p>
            <a:fld id="{481C0600-613E-40C3-B06D-3C4C9CA39A84}" type="slidenum">
              <a:rPr lang="en-US" smtClean="0"/>
              <a:pPr/>
              <a:t>12</a:t>
            </a:fld>
            <a:endParaRPr lang="en-US" dirty="0"/>
          </a:p>
        </p:txBody>
      </p:sp>
      <p:sp>
        <p:nvSpPr>
          <p:cNvPr id="8" name="TextBox 7"/>
          <p:cNvSpPr txBox="1"/>
          <p:nvPr/>
        </p:nvSpPr>
        <p:spPr>
          <a:xfrm>
            <a:off x="914400" y="5181600"/>
            <a:ext cx="5733557" cy="1107996"/>
          </a:xfrm>
          <a:prstGeom prst="rect">
            <a:avLst/>
          </a:prstGeom>
          <a:noFill/>
        </p:spPr>
        <p:txBody>
          <a:bodyPr wrap="none" rtlCol="0">
            <a:spAutoFit/>
          </a:bodyPr>
          <a:lstStyle/>
          <a:p>
            <a:r>
              <a:rPr lang="en-US" dirty="0" smtClean="0">
                <a:solidFill>
                  <a:srgbClr val="FFFF00"/>
                </a:solidFill>
                <a:effectLst>
                  <a:outerShdw blurRad="38100" dist="38100" dir="2700000" algn="tl">
                    <a:srgbClr val="000000">
                      <a:alpha val="43137"/>
                    </a:srgbClr>
                  </a:outerShdw>
                </a:effectLst>
              </a:rPr>
              <a:t>147 Casualties arrived in a 2 hour period</a:t>
            </a:r>
          </a:p>
          <a:p>
            <a:r>
              <a:rPr lang="en-US" dirty="0" smtClean="0">
                <a:solidFill>
                  <a:srgbClr val="FFFF00"/>
                </a:solidFill>
                <a:effectLst>
                  <a:outerShdw blurRad="38100" dist="38100" dir="2700000" algn="tl">
                    <a:srgbClr val="000000">
                      <a:alpha val="43137"/>
                    </a:srgbClr>
                  </a:outerShdw>
                </a:effectLst>
              </a:rPr>
              <a:t>At a 10 bed ED geographically close to the</a:t>
            </a:r>
          </a:p>
          <a:p>
            <a:r>
              <a:rPr lang="en-US" dirty="0" smtClean="0">
                <a:solidFill>
                  <a:srgbClr val="FFFF00"/>
                </a:solidFill>
                <a:effectLst>
                  <a:outerShdw blurRad="38100" dist="38100" dir="2700000" algn="tl">
                    <a:srgbClr val="000000">
                      <a:alpha val="43137"/>
                    </a:srgbClr>
                  </a:outerShdw>
                </a:effectLst>
              </a:rPr>
              <a:t>Tornado Path.</a:t>
            </a:r>
          </a:p>
          <a:p>
            <a:r>
              <a:rPr lang="en-US" sz="1200" i="1" dirty="0" smtClean="0">
                <a:solidFill>
                  <a:schemeClr val="bg1"/>
                </a:solidFill>
                <a:effectLst>
                  <a:outerShdw blurRad="38100" dist="38100" dir="2700000" algn="tl">
                    <a:srgbClr val="000000">
                      <a:alpha val="43137"/>
                    </a:srgbClr>
                  </a:outerShdw>
                </a:effectLst>
              </a:rPr>
              <a:t>May BM, et al. Impact of a Tornado on a Community Hospital. JAOA  2002;102(4):225-228</a:t>
            </a:r>
            <a:endParaRPr lang="en-US" sz="1200" i="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Winter Storm AE</a:t>
            </a:r>
            <a:endParaRPr lang="en-US" dirty="0"/>
          </a:p>
        </p:txBody>
      </p:sp>
      <p:graphicFrame>
        <p:nvGraphicFramePr>
          <p:cNvPr id="7" name="Content Placeholder 6"/>
          <p:cNvGraphicFramePr>
            <a:graphicFrameLocks noGrp="1"/>
          </p:cNvGraphicFramePr>
          <p:nvPr>
            <p:ph sz="half" idx="1"/>
          </p:nvPr>
        </p:nvGraphicFramePr>
        <p:xfrm>
          <a:off x="0" y="1600200"/>
          <a:ext cx="4495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p:cNvSpPr>
            <a:spLocks noGrp="1"/>
          </p:cNvSpPr>
          <p:nvPr>
            <p:ph sz="half" idx="2"/>
          </p:nvPr>
        </p:nvSpPr>
        <p:spPr/>
        <p:txBody>
          <a:bodyPr/>
          <a:lstStyle/>
          <a:p>
            <a:r>
              <a:rPr lang="en-US" dirty="0" smtClean="0"/>
              <a:t>Major AE Issues</a:t>
            </a:r>
          </a:p>
          <a:p>
            <a:pPr lvl="1"/>
            <a:r>
              <a:rPr lang="en-US" dirty="0" smtClean="0"/>
              <a:t>Power Failures</a:t>
            </a:r>
          </a:p>
          <a:p>
            <a:pPr lvl="1"/>
            <a:r>
              <a:rPr lang="en-US" dirty="0" smtClean="0"/>
              <a:t>Dangerous travel</a:t>
            </a:r>
          </a:p>
          <a:p>
            <a:pPr lvl="1"/>
            <a:r>
              <a:rPr lang="en-US" dirty="0" smtClean="0"/>
              <a:t>Staffing shortages</a:t>
            </a:r>
          </a:p>
          <a:p>
            <a:pPr lvl="1"/>
            <a:r>
              <a:rPr lang="en-US" dirty="0" smtClean="0"/>
              <a:t>Facility damage</a:t>
            </a:r>
          </a:p>
          <a:p>
            <a:pPr lvl="1"/>
            <a:r>
              <a:rPr lang="en-US" dirty="0" smtClean="0"/>
              <a:t>Disposition problems leading to overcrowding </a:t>
            </a:r>
            <a:endParaRPr lang="en-US" dirty="0"/>
          </a:p>
        </p:txBody>
      </p:sp>
      <p:sp>
        <p:nvSpPr>
          <p:cNvPr id="5" name="Footer Placeholder 4"/>
          <p:cNvSpPr>
            <a:spLocks noGrp="1"/>
          </p:cNvSpPr>
          <p:nvPr>
            <p:ph type="ftr" sz="quarter" idx="11"/>
          </p:nvPr>
        </p:nvSpPr>
        <p:spPr/>
        <p:txBody>
          <a:bodyPr/>
          <a:lstStyle/>
          <a:p>
            <a:r>
              <a:rPr lang="en-US" dirty="0" smtClean="0"/>
              <a:t>Managing the Austere Environment</a:t>
            </a:r>
            <a:endParaRPr lang="en-US" dirty="0"/>
          </a:p>
        </p:txBody>
      </p:sp>
      <p:sp>
        <p:nvSpPr>
          <p:cNvPr id="6" name="Slide Number Placeholder 5"/>
          <p:cNvSpPr>
            <a:spLocks noGrp="1"/>
          </p:cNvSpPr>
          <p:nvPr>
            <p:ph type="sldNum" sz="quarter" idx="12"/>
          </p:nvPr>
        </p:nvSpPr>
        <p:spPr/>
        <p:txBody>
          <a:bodyPr/>
          <a:lstStyle/>
          <a:p>
            <a:fld id="{481C0600-613E-40C3-B06D-3C4C9CA39A84}" type="slidenum">
              <a:rPr lang="en-US" smtClean="0"/>
              <a:pPr/>
              <a:t>13</a:t>
            </a:fld>
            <a:endParaRPr lang="en-US" dirty="0"/>
          </a:p>
        </p:txBody>
      </p:sp>
      <p:sp>
        <p:nvSpPr>
          <p:cNvPr id="8" name="TextBox 7"/>
          <p:cNvSpPr txBox="1"/>
          <p:nvPr/>
        </p:nvSpPr>
        <p:spPr>
          <a:xfrm>
            <a:off x="990600" y="5334000"/>
            <a:ext cx="2720167" cy="830997"/>
          </a:xfrm>
          <a:prstGeom prst="rect">
            <a:avLst/>
          </a:prstGeom>
          <a:noFill/>
        </p:spPr>
        <p:txBody>
          <a:bodyPr wrap="none" rtlCol="0">
            <a:spAutoFit/>
          </a:bodyPr>
          <a:lstStyle/>
          <a:p>
            <a:pPr algn="ctr"/>
            <a:r>
              <a:rPr lang="en-US" dirty="0" smtClean="0">
                <a:solidFill>
                  <a:srgbClr val="FFFF00"/>
                </a:solidFill>
                <a:effectLst>
                  <a:outerShdw blurRad="38100" dist="38100" dir="2700000" algn="tl">
                    <a:srgbClr val="000000">
                      <a:alpha val="43137"/>
                    </a:srgbClr>
                  </a:outerShdw>
                </a:effectLst>
              </a:rPr>
              <a:t>2010 Winter Storm Injuries</a:t>
            </a:r>
          </a:p>
          <a:p>
            <a:pPr algn="ctr"/>
            <a:r>
              <a:rPr lang="en-US" dirty="0" smtClean="0">
                <a:solidFill>
                  <a:srgbClr val="FFFF00"/>
                </a:solidFill>
                <a:effectLst>
                  <a:outerShdw blurRad="38100" dist="38100" dir="2700000" algn="tl">
                    <a:srgbClr val="000000">
                      <a:alpha val="43137"/>
                    </a:srgbClr>
                  </a:outerShdw>
                </a:effectLst>
              </a:rPr>
              <a:t>n = 1,065</a:t>
            </a:r>
          </a:p>
          <a:p>
            <a:pPr algn="ctr"/>
            <a:r>
              <a:rPr lang="en-US" sz="1200" i="1" dirty="0" smtClean="0">
                <a:solidFill>
                  <a:schemeClr val="bg1"/>
                </a:solidFill>
                <a:effectLst>
                  <a:outerShdw blurRad="38100" dist="38100" dir="2700000" algn="tl">
                    <a:srgbClr val="000000">
                      <a:alpha val="43137"/>
                    </a:srgbClr>
                  </a:outerShdw>
                </a:effectLst>
              </a:rPr>
              <a:t>OSDH 2010</a:t>
            </a:r>
            <a:endParaRPr lang="en-US" sz="1200" i="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Floods and AE</a:t>
            </a:r>
            <a:endParaRPr lang="en-US" dirty="0"/>
          </a:p>
        </p:txBody>
      </p:sp>
      <p:graphicFrame>
        <p:nvGraphicFramePr>
          <p:cNvPr id="8" name="Content Placeholder 7"/>
          <p:cNvGraphicFramePr>
            <a:graphicFrameLocks noGrp="1"/>
          </p:cNvGraphicFramePr>
          <p:nvPr>
            <p:ph sz="half" idx="1"/>
          </p:nvPr>
        </p:nvGraphicFramePr>
        <p:xfrm>
          <a:off x="0" y="1600200"/>
          <a:ext cx="4495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6"/>
          <p:cNvSpPr>
            <a:spLocks noGrp="1"/>
          </p:cNvSpPr>
          <p:nvPr>
            <p:ph sz="half" idx="2"/>
          </p:nvPr>
        </p:nvSpPr>
        <p:spPr/>
        <p:txBody>
          <a:bodyPr>
            <a:normAutofit fontScale="92500" lnSpcReduction="10000"/>
          </a:bodyPr>
          <a:lstStyle/>
          <a:p>
            <a:r>
              <a:rPr lang="en-US" dirty="0" smtClean="0"/>
              <a:t>Impact depends on rate of rise and duration and extent of inundation</a:t>
            </a:r>
          </a:p>
          <a:p>
            <a:r>
              <a:rPr lang="en-US" dirty="0" smtClean="0"/>
              <a:t>Evacuation of facilities if flooded</a:t>
            </a:r>
          </a:p>
          <a:p>
            <a:r>
              <a:rPr lang="en-US" dirty="0" smtClean="0"/>
              <a:t>Alternate treatment sites</a:t>
            </a:r>
          </a:p>
          <a:p>
            <a:r>
              <a:rPr lang="en-US" dirty="0" smtClean="0"/>
              <a:t>Travel routes altered</a:t>
            </a:r>
          </a:p>
          <a:p>
            <a:r>
              <a:rPr lang="en-US" dirty="0" smtClean="0"/>
              <a:t>Referral and disposition problems</a:t>
            </a:r>
          </a:p>
          <a:p>
            <a:r>
              <a:rPr lang="en-US" dirty="0" smtClean="0"/>
              <a:t>Staffing problems</a:t>
            </a:r>
          </a:p>
          <a:p>
            <a:r>
              <a:rPr lang="en-US" dirty="0" smtClean="0"/>
              <a:t>Resupply problems</a:t>
            </a:r>
          </a:p>
        </p:txBody>
      </p:sp>
      <p:sp>
        <p:nvSpPr>
          <p:cNvPr id="4" name="Footer Placeholder 3"/>
          <p:cNvSpPr>
            <a:spLocks noGrp="1"/>
          </p:cNvSpPr>
          <p:nvPr>
            <p:ph type="ftr" sz="quarter" idx="11"/>
          </p:nvPr>
        </p:nvSpPr>
        <p:spPr/>
        <p:txBody>
          <a:bodyPr/>
          <a:lstStyle/>
          <a:p>
            <a:r>
              <a:rPr lang="en-US" dirty="0" smtClean="0"/>
              <a:t>Managing the Austere Environment</a:t>
            </a:r>
            <a:endParaRPr lang="en-US" dirty="0"/>
          </a:p>
        </p:txBody>
      </p:sp>
      <p:sp>
        <p:nvSpPr>
          <p:cNvPr id="5" name="Slide Number Placeholder 4"/>
          <p:cNvSpPr>
            <a:spLocks noGrp="1"/>
          </p:cNvSpPr>
          <p:nvPr>
            <p:ph type="sldNum" sz="quarter" idx="12"/>
          </p:nvPr>
        </p:nvSpPr>
        <p:spPr/>
        <p:txBody>
          <a:bodyPr/>
          <a:lstStyle/>
          <a:p>
            <a:fld id="{481C0600-613E-40C3-B06D-3C4C9CA39A84}" type="slidenum">
              <a:rPr lang="en-US" smtClean="0"/>
              <a:pPr/>
              <a:t>14</a:t>
            </a:fld>
            <a:endParaRPr lang="en-US" dirty="0"/>
          </a:p>
        </p:txBody>
      </p:sp>
      <p:sp>
        <p:nvSpPr>
          <p:cNvPr id="9" name="TextBox 8"/>
          <p:cNvSpPr txBox="1"/>
          <p:nvPr/>
        </p:nvSpPr>
        <p:spPr>
          <a:xfrm>
            <a:off x="914400" y="5791200"/>
            <a:ext cx="5943600" cy="553998"/>
          </a:xfrm>
          <a:prstGeom prst="rect">
            <a:avLst/>
          </a:prstGeom>
          <a:noFill/>
        </p:spPr>
        <p:txBody>
          <a:bodyPr wrap="square" rtlCol="0">
            <a:spAutoFit/>
          </a:bodyPr>
          <a:lstStyle/>
          <a:p>
            <a:r>
              <a:rPr lang="en-US" dirty="0" smtClean="0">
                <a:solidFill>
                  <a:srgbClr val="FFFF00"/>
                </a:solidFill>
                <a:effectLst>
                  <a:outerShdw blurRad="38100" dist="38100" dir="2700000" algn="tl">
                    <a:srgbClr val="000000">
                      <a:alpha val="43137"/>
                    </a:srgbClr>
                  </a:outerShdw>
                </a:effectLst>
              </a:rPr>
              <a:t>524 cases over 28 days</a:t>
            </a:r>
          </a:p>
          <a:p>
            <a:r>
              <a:rPr lang="en-US" sz="1200" i="1" dirty="0" smtClean="0">
                <a:solidFill>
                  <a:schemeClr val="bg1"/>
                </a:solidFill>
                <a:effectLst>
                  <a:outerShdw blurRad="38100" dist="38100" dir="2700000" algn="tl">
                    <a:srgbClr val="000000">
                      <a:alpha val="43137"/>
                    </a:srgbClr>
                  </a:outerShdw>
                </a:effectLst>
              </a:rPr>
              <a:t>CDC. Flood Related Mortality – Missouri, 1993. MMWR 1993;42:797-798</a:t>
            </a:r>
            <a:endParaRPr lang="en-US" sz="1200" i="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 Fires and AE</a:t>
            </a:r>
            <a:endParaRPr lang="en-US" dirty="0"/>
          </a:p>
        </p:txBody>
      </p:sp>
      <p:graphicFrame>
        <p:nvGraphicFramePr>
          <p:cNvPr id="7" name="Content Placeholder 6"/>
          <p:cNvGraphicFramePr>
            <a:graphicFrameLocks noGrp="1"/>
          </p:cNvGraphicFramePr>
          <p:nvPr>
            <p:ph sz="half" idx="1"/>
          </p:nvPr>
        </p:nvGraphicFramePr>
        <p:xfrm>
          <a:off x="0" y="1600200"/>
          <a:ext cx="4495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p:cNvSpPr>
            <a:spLocks noGrp="1"/>
          </p:cNvSpPr>
          <p:nvPr>
            <p:ph sz="half" idx="2"/>
          </p:nvPr>
        </p:nvSpPr>
        <p:spPr/>
        <p:txBody>
          <a:bodyPr>
            <a:normAutofit lnSpcReduction="10000"/>
          </a:bodyPr>
          <a:lstStyle/>
          <a:p>
            <a:r>
              <a:rPr lang="en-US" dirty="0" smtClean="0"/>
              <a:t>Restricted Travel</a:t>
            </a:r>
          </a:p>
          <a:p>
            <a:r>
              <a:rPr lang="en-US" dirty="0" smtClean="0"/>
              <a:t>Evacuation of Facilities (rapid)</a:t>
            </a:r>
          </a:p>
          <a:p>
            <a:r>
              <a:rPr lang="en-US" dirty="0" smtClean="0"/>
              <a:t>Environmental</a:t>
            </a:r>
          </a:p>
          <a:p>
            <a:pPr lvl="1"/>
            <a:r>
              <a:rPr lang="en-US" dirty="0" smtClean="0"/>
              <a:t>Smoke</a:t>
            </a:r>
          </a:p>
          <a:p>
            <a:pPr lvl="1"/>
            <a:r>
              <a:rPr lang="en-US" dirty="0" smtClean="0"/>
              <a:t>Heat</a:t>
            </a:r>
          </a:p>
          <a:p>
            <a:pPr lvl="1"/>
            <a:r>
              <a:rPr lang="en-US" dirty="0" smtClean="0"/>
              <a:t>Wind</a:t>
            </a:r>
          </a:p>
          <a:p>
            <a:r>
              <a:rPr lang="en-US" dirty="0" smtClean="0"/>
              <a:t>Power disruption</a:t>
            </a:r>
          </a:p>
          <a:p>
            <a:r>
              <a:rPr lang="en-US" dirty="0" smtClean="0"/>
              <a:t>Disrupted referral patterns</a:t>
            </a:r>
            <a:endParaRPr lang="en-US" dirty="0"/>
          </a:p>
        </p:txBody>
      </p:sp>
      <p:sp>
        <p:nvSpPr>
          <p:cNvPr id="5" name="Footer Placeholder 4"/>
          <p:cNvSpPr>
            <a:spLocks noGrp="1"/>
          </p:cNvSpPr>
          <p:nvPr>
            <p:ph type="ftr" sz="quarter" idx="11"/>
          </p:nvPr>
        </p:nvSpPr>
        <p:spPr/>
        <p:txBody>
          <a:bodyPr/>
          <a:lstStyle/>
          <a:p>
            <a:r>
              <a:rPr lang="en-US" smtClean="0"/>
              <a:t>Managing the Austere Environment</a:t>
            </a:r>
            <a:endParaRPr lang="en-US" dirty="0"/>
          </a:p>
        </p:txBody>
      </p:sp>
      <p:sp>
        <p:nvSpPr>
          <p:cNvPr id="6" name="Slide Number Placeholder 5"/>
          <p:cNvSpPr>
            <a:spLocks noGrp="1"/>
          </p:cNvSpPr>
          <p:nvPr>
            <p:ph type="sldNum" sz="quarter" idx="12"/>
          </p:nvPr>
        </p:nvSpPr>
        <p:spPr/>
        <p:txBody>
          <a:bodyPr/>
          <a:lstStyle/>
          <a:p>
            <a:fld id="{481C0600-613E-40C3-B06D-3C4C9CA39A84}" type="slidenum">
              <a:rPr lang="en-US" smtClean="0"/>
              <a:pPr/>
              <a:t>15</a:t>
            </a:fld>
            <a:endParaRPr lang="en-US" dirty="0"/>
          </a:p>
        </p:txBody>
      </p:sp>
      <p:sp>
        <p:nvSpPr>
          <p:cNvPr id="8" name="TextBox 7"/>
          <p:cNvSpPr txBox="1"/>
          <p:nvPr/>
        </p:nvSpPr>
        <p:spPr>
          <a:xfrm>
            <a:off x="914400" y="6019800"/>
            <a:ext cx="7467600" cy="276999"/>
          </a:xfrm>
          <a:prstGeom prst="rect">
            <a:avLst/>
          </a:prstGeom>
          <a:noFill/>
        </p:spPr>
        <p:txBody>
          <a:bodyPr wrap="square" rtlCol="0">
            <a:spAutoFit/>
          </a:bodyPr>
          <a:lstStyle/>
          <a:p>
            <a:r>
              <a:rPr lang="en-US" sz="1200" i="1" dirty="0" err="1" smtClean="0">
                <a:solidFill>
                  <a:schemeClr val="bg1"/>
                </a:solidFill>
                <a:effectLst>
                  <a:outerShdw blurRad="38100" dist="38100" dir="2700000" algn="tl">
                    <a:srgbClr val="000000">
                      <a:alpha val="43137"/>
                    </a:srgbClr>
                  </a:outerShdw>
                </a:effectLst>
              </a:rPr>
              <a:t>Shusterman</a:t>
            </a:r>
            <a:r>
              <a:rPr lang="en-US" sz="1200" i="1" dirty="0" smtClean="0">
                <a:solidFill>
                  <a:schemeClr val="bg1"/>
                </a:solidFill>
                <a:effectLst>
                  <a:outerShdw blurRad="38100" dist="38100" dir="2700000" algn="tl">
                    <a:srgbClr val="000000">
                      <a:alpha val="43137"/>
                    </a:srgbClr>
                  </a:outerShdw>
                </a:effectLst>
              </a:rPr>
              <a:t> D, et al. Immediate health effects of an urban wildfire. West J Med. 1993;158:133-138.</a:t>
            </a:r>
            <a:endParaRPr lang="en-US" sz="1200" i="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1295400" y="5029200"/>
            <a:ext cx="1992790" cy="369332"/>
          </a:xfrm>
          <a:prstGeom prst="rect">
            <a:avLst/>
          </a:prstGeom>
          <a:noFill/>
        </p:spPr>
        <p:txBody>
          <a:bodyPr wrap="none" rtlCol="0">
            <a:spAutoFit/>
          </a:bodyPr>
          <a:lstStyle/>
          <a:p>
            <a:r>
              <a:rPr lang="en-US" dirty="0" smtClean="0">
                <a:solidFill>
                  <a:srgbClr val="FFFF00"/>
                </a:solidFill>
                <a:effectLst>
                  <a:outerShdw blurRad="38100" dist="38100" dir="2700000" algn="tl">
                    <a:srgbClr val="000000">
                      <a:alpha val="43137"/>
                    </a:srgbClr>
                  </a:outerShdw>
                </a:effectLst>
              </a:rPr>
              <a:t>n = 277 over 3 days</a:t>
            </a:r>
            <a:endParaRPr lang="en-US"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Terrorist Bombing</a:t>
            </a:r>
            <a:br>
              <a:rPr lang="en-US" dirty="0" smtClean="0"/>
            </a:br>
            <a:r>
              <a:rPr lang="en-US" dirty="0" smtClean="0"/>
              <a:t>AE Created by Rapid Casualty Influx</a:t>
            </a:r>
            <a:endParaRPr lang="en-US" dirty="0"/>
          </a:p>
        </p:txBody>
      </p:sp>
      <p:pic>
        <p:nvPicPr>
          <p:cNvPr id="7" name="Picture 7" descr="TriageGeographic Chart"/>
          <p:cNvPicPr>
            <a:picLocks noGrp="1" noChangeAspect="1" noChangeArrowheads="1"/>
          </p:cNvPicPr>
          <p:nvPr>
            <p:ph sz="half" idx="1"/>
          </p:nvPr>
        </p:nvPicPr>
        <p:blipFill>
          <a:blip r:embed="rId3" cstate="print"/>
          <a:stretch>
            <a:fillRect/>
          </a:stretch>
        </p:blipFill>
        <p:spPr>
          <a:xfrm>
            <a:off x="228600" y="2209800"/>
            <a:ext cx="4332516" cy="2658771"/>
          </a:xfrm>
          <a:prstGeom prst="rect">
            <a:avLst/>
          </a:prstGeom>
          <a:effectLst>
            <a:glow rad="101600">
              <a:schemeClr val="accent2">
                <a:satMod val="175000"/>
                <a:alpha val="40000"/>
              </a:schemeClr>
            </a:glow>
          </a:effectLst>
        </p:spPr>
      </p:pic>
      <p:sp>
        <p:nvSpPr>
          <p:cNvPr id="9" name="Content Placeholder 8"/>
          <p:cNvSpPr>
            <a:spLocks noGrp="1"/>
          </p:cNvSpPr>
          <p:nvPr>
            <p:ph sz="half" idx="2"/>
          </p:nvPr>
        </p:nvSpPr>
        <p:spPr/>
        <p:txBody>
          <a:bodyPr>
            <a:normAutofit/>
          </a:bodyPr>
          <a:lstStyle/>
          <a:p>
            <a:r>
              <a:rPr lang="en-US" dirty="0" smtClean="0"/>
              <a:t>Surge Characteristics</a:t>
            </a:r>
          </a:p>
          <a:p>
            <a:pPr lvl="1"/>
            <a:r>
              <a:rPr lang="en-US" dirty="0" smtClean="0"/>
              <a:t>First Cases 15 minutes</a:t>
            </a:r>
          </a:p>
          <a:p>
            <a:pPr lvl="1"/>
            <a:r>
              <a:rPr lang="en-US" dirty="0" smtClean="0"/>
              <a:t>Peak Rate 220/hr at 60 to 90 minutes</a:t>
            </a:r>
          </a:p>
          <a:p>
            <a:pPr lvl="1"/>
            <a:r>
              <a:rPr lang="en-US" dirty="0" smtClean="0"/>
              <a:t>At 3 hrs 62.5% of all cases had arrived for care</a:t>
            </a:r>
          </a:p>
          <a:p>
            <a:r>
              <a:rPr lang="en-US" dirty="0" smtClean="0"/>
              <a:t>Geographic Effect</a:t>
            </a:r>
          </a:p>
          <a:p>
            <a:pPr lvl="1"/>
            <a:r>
              <a:rPr lang="en-US" dirty="0" smtClean="0"/>
              <a:t>Noted at 1.5 miles </a:t>
            </a:r>
          </a:p>
          <a:p>
            <a:pPr lvl="2"/>
            <a:r>
              <a:rPr lang="en-US" dirty="0" smtClean="0"/>
              <a:t>63% </a:t>
            </a:r>
            <a:r>
              <a:rPr lang="en-US" dirty="0" err="1" smtClean="0"/>
              <a:t>vs</a:t>
            </a:r>
            <a:r>
              <a:rPr lang="en-US" dirty="0" smtClean="0"/>
              <a:t> 36.4% p = &lt;.0001</a:t>
            </a:r>
          </a:p>
        </p:txBody>
      </p:sp>
      <p:sp>
        <p:nvSpPr>
          <p:cNvPr id="10" name="TextBox 9"/>
          <p:cNvSpPr txBox="1"/>
          <p:nvPr/>
        </p:nvSpPr>
        <p:spPr>
          <a:xfrm>
            <a:off x="914400" y="5943600"/>
            <a:ext cx="7848600" cy="276999"/>
          </a:xfrm>
          <a:prstGeom prst="rect">
            <a:avLst/>
          </a:prstGeom>
          <a:noFill/>
        </p:spPr>
        <p:txBody>
          <a:bodyPr wrap="square" rtlCol="0">
            <a:spAutoFit/>
          </a:bodyPr>
          <a:lstStyle/>
          <a:p>
            <a:r>
              <a:rPr lang="en-US" sz="1200" i="1" dirty="0" smtClean="0">
                <a:solidFill>
                  <a:schemeClr val="bg1"/>
                </a:solidFill>
                <a:effectLst>
                  <a:outerShdw blurRad="38100" dist="38100" dir="2700000" algn="tl">
                    <a:srgbClr val="000000">
                      <a:alpha val="43137"/>
                    </a:srgbClr>
                  </a:outerShdw>
                </a:effectLst>
              </a:rPr>
              <a:t>Hogan DE, et al. Emergency Department Impact of the Oklahoma City Terrorist Bombing. Ann </a:t>
            </a:r>
            <a:r>
              <a:rPr lang="en-US" sz="1200" i="1" dirty="0" err="1" smtClean="0">
                <a:solidFill>
                  <a:schemeClr val="bg1"/>
                </a:solidFill>
                <a:effectLst>
                  <a:outerShdw blurRad="38100" dist="38100" dir="2700000" algn="tl">
                    <a:srgbClr val="000000">
                      <a:alpha val="43137"/>
                    </a:srgbClr>
                  </a:outerShdw>
                </a:effectLst>
              </a:rPr>
              <a:t>Emerg</a:t>
            </a:r>
            <a:r>
              <a:rPr lang="en-US" sz="1200" i="1" dirty="0" smtClean="0">
                <a:solidFill>
                  <a:schemeClr val="bg1"/>
                </a:solidFill>
                <a:effectLst>
                  <a:outerShdw blurRad="38100" dist="38100" dir="2700000" algn="tl">
                    <a:srgbClr val="000000">
                      <a:alpha val="43137"/>
                    </a:srgbClr>
                  </a:outerShdw>
                </a:effectLst>
              </a:rPr>
              <a:t> Med 1999;34:160-167.</a:t>
            </a:r>
            <a:endParaRPr lang="en-US" sz="1200" i="1" dirty="0">
              <a:solidFill>
                <a:schemeClr val="bg1"/>
              </a:solidFill>
              <a:effectLst>
                <a:outerShdw blurRad="38100" dist="38100" dir="2700000" algn="tl">
                  <a:srgbClr val="000000">
                    <a:alpha val="43137"/>
                  </a:srgbClr>
                </a:outerShdw>
              </a:effectLst>
            </a:endParaRPr>
          </a:p>
        </p:txBody>
      </p:sp>
      <p:sp>
        <p:nvSpPr>
          <p:cNvPr id="11" name="Slide Number Placeholder 10"/>
          <p:cNvSpPr>
            <a:spLocks noGrp="1"/>
          </p:cNvSpPr>
          <p:nvPr>
            <p:ph type="sldNum" sz="quarter" idx="12"/>
          </p:nvPr>
        </p:nvSpPr>
        <p:spPr/>
        <p:txBody>
          <a:bodyPr/>
          <a:lstStyle/>
          <a:p>
            <a:fld id="{F6B5BCDE-3764-40E0-8511-9E04F031C069}" type="slidenum">
              <a:rPr lang="en-US" smtClean="0"/>
              <a:pPr/>
              <a:t>16</a:t>
            </a:fld>
            <a:endParaRPr lang="en-US"/>
          </a:p>
        </p:txBody>
      </p:sp>
      <p:sp>
        <p:nvSpPr>
          <p:cNvPr id="12" name="Footer Placeholder 11"/>
          <p:cNvSpPr>
            <a:spLocks noGrp="1"/>
          </p:cNvSpPr>
          <p:nvPr>
            <p:ph type="ftr" sz="quarter" idx="11"/>
          </p:nvPr>
        </p:nvSpPr>
        <p:spPr/>
        <p:txBody>
          <a:bodyPr/>
          <a:lstStyle/>
          <a:p>
            <a:r>
              <a:rPr lang="en-US" smtClean="0"/>
              <a:t>Managing the Austere Environment</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Approaches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solidFill>
                  <a:srgbClr val="FFFF00"/>
                </a:solidFill>
              </a:rPr>
              <a:t>Initial Priorities</a:t>
            </a:r>
          </a:p>
          <a:p>
            <a:pPr lvl="1"/>
            <a:r>
              <a:rPr lang="en-US" dirty="0" smtClean="0">
                <a:solidFill>
                  <a:srgbClr val="FFC000"/>
                </a:solidFill>
              </a:rPr>
              <a:t>Rapid triage</a:t>
            </a:r>
          </a:p>
          <a:p>
            <a:pPr lvl="1"/>
            <a:r>
              <a:rPr lang="en-US" dirty="0" smtClean="0">
                <a:solidFill>
                  <a:srgbClr val="FFC000"/>
                </a:solidFill>
              </a:rPr>
              <a:t>Rapid stabilization</a:t>
            </a:r>
          </a:p>
          <a:p>
            <a:r>
              <a:rPr lang="en-US" dirty="0" smtClean="0">
                <a:solidFill>
                  <a:srgbClr val="FFFF00"/>
                </a:solidFill>
              </a:rPr>
              <a:t>Secondary Priorities</a:t>
            </a:r>
          </a:p>
          <a:p>
            <a:pPr lvl="1"/>
            <a:r>
              <a:rPr lang="en-US" dirty="0" smtClean="0">
                <a:solidFill>
                  <a:srgbClr val="FFC000"/>
                </a:solidFill>
              </a:rPr>
              <a:t>Provision of definitive care</a:t>
            </a:r>
          </a:p>
          <a:p>
            <a:pPr lvl="1"/>
            <a:r>
              <a:rPr lang="en-US" dirty="0" smtClean="0">
                <a:solidFill>
                  <a:srgbClr val="FFC000"/>
                </a:solidFill>
              </a:rPr>
              <a:t>Provision of some level of supportive care</a:t>
            </a:r>
          </a:p>
          <a:p>
            <a:pPr lvl="1"/>
            <a:r>
              <a:rPr lang="en-US" dirty="0" smtClean="0">
                <a:solidFill>
                  <a:srgbClr val="FFC000"/>
                </a:solidFill>
              </a:rPr>
              <a:t>Monitoring/Repeat triage Protocols</a:t>
            </a:r>
          </a:p>
          <a:p>
            <a:r>
              <a:rPr lang="en-US" dirty="0" smtClean="0">
                <a:solidFill>
                  <a:srgbClr val="FFFF00"/>
                </a:solidFill>
              </a:rPr>
              <a:t>Operational Goals</a:t>
            </a:r>
          </a:p>
          <a:p>
            <a:pPr lvl="1"/>
            <a:r>
              <a:rPr lang="en-US" dirty="0" smtClean="0">
                <a:solidFill>
                  <a:srgbClr val="FFFF00"/>
                </a:solidFill>
              </a:rPr>
              <a:t>Resolution of causes of the AE</a:t>
            </a:r>
          </a:p>
          <a:p>
            <a:pPr lvl="1"/>
            <a:r>
              <a:rPr lang="en-US" dirty="0" smtClean="0">
                <a:solidFill>
                  <a:srgbClr val="FFFF00"/>
                </a:solidFill>
              </a:rPr>
              <a:t>Transport of casualties out of the AE</a:t>
            </a:r>
          </a:p>
          <a:p>
            <a:endParaRPr lang="en-US" dirty="0" smtClean="0">
              <a:solidFill>
                <a:srgbClr val="FFC000"/>
              </a:solidFill>
            </a:endParaRPr>
          </a:p>
        </p:txBody>
      </p:sp>
      <p:sp>
        <p:nvSpPr>
          <p:cNvPr id="5" name="Footer Placeholder 4"/>
          <p:cNvSpPr>
            <a:spLocks noGrp="1"/>
          </p:cNvSpPr>
          <p:nvPr>
            <p:ph type="ftr" sz="quarter" idx="11"/>
          </p:nvPr>
        </p:nvSpPr>
        <p:spPr/>
        <p:txBody>
          <a:bodyPr/>
          <a:lstStyle/>
          <a:p>
            <a:r>
              <a:rPr lang="en-US" dirty="0" smtClean="0"/>
              <a:t>Managing the Austere Environment</a:t>
            </a:r>
            <a:endParaRPr lang="en-US" dirty="0"/>
          </a:p>
        </p:txBody>
      </p:sp>
      <p:sp>
        <p:nvSpPr>
          <p:cNvPr id="4" name="Slide Number Placeholder 3"/>
          <p:cNvSpPr>
            <a:spLocks noGrp="1"/>
          </p:cNvSpPr>
          <p:nvPr>
            <p:ph type="sldNum" sz="quarter" idx="12"/>
          </p:nvPr>
        </p:nvSpPr>
        <p:spPr/>
        <p:txBody>
          <a:bodyPr/>
          <a:lstStyle/>
          <a:p>
            <a:fld id="{481C0600-613E-40C3-B06D-3C4C9CA39A84}" type="slidenum">
              <a:rPr lang="en-US" smtClean="0"/>
              <a:pPr/>
              <a:t>17</a:t>
            </a:fld>
            <a:endParaRPr lang="en-US" dirty="0"/>
          </a:p>
        </p:txBody>
      </p:sp>
      <p:pic>
        <p:nvPicPr>
          <p:cNvPr id="22530" name="Picture 2" descr="http://www.futurefd.com/images/hosp_surge2.jpg"/>
          <p:cNvPicPr>
            <a:picLocks noGrp="1" noChangeAspect="1" noChangeArrowheads="1"/>
          </p:cNvPicPr>
          <p:nvPr>
            <p:ph sz="half" idx="2"/>
          </p:nvPr>
        </p:nvPicPr>
        <p:blipFill>
          <a:blip r:embed="rId3" cstate="print">
            <a:lum bright="-2000" contrast="40000"/>
          </a:blip>
          <a:srcRect/>
          <a:stretch>
            <a:fillRect/>
          </a:stretch>
        </p:blipFill>
        <p:spPr bwMode="auto">
          <a:xfrm>
            <a:off x="4648200" y="2570829"/>
            <a:ext cx="4038600" cy="2584704"/>
          </a:xfrm>
          <a:prstGeom prst="rect">
            <a:avLst/>
          </a:prstGeom>
          <a:noFill/>
          <a:ln>
            <a:solidFill>
              <a:srgbClr val="FF0000"/>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of Diagnostic Laboratory</a:t>
            </a:r>
            <a:endParaRPr lang="en-US" dirty="0"/>
          </a:p>
        </p:txBody>
      </p:sp>
      <p:sp>
        <p:nvSpPr>
          <p:cNvPr id="3" name="Content Placeholder 2"/>
          <p:cNvSpPr>
            <a:spLocks noGrp="1"/>
          </p:cNvSpPr>
          <p:nvPr>
            <p:ph sz="half" idx="1"/>
          </p:nvPr>
        </p:nvSpPr>
        <p:spPr/>
        <p:txBody>
          <a:bodyPr/>
          <a:lstStyle/>
          <a:p>
            <a:r>
              <a:rPr lang="en-US" dirty="0" smtClean="0"/>
              <a:t>In the imposed AE, many functions of the diagnostic laboratory may be lost – at least for a period of time</a:t>
            </a:r>
            <a:endParaRPr lang="en-US" dirty="0"/>
          </a:p>
        </p:txBody>
      </p:sp>
      <p:sp>
        <p:nvSpPr>
          <p:cNvPr id="5" name="Footer Placeholder 4"/>
          <p:cNvSpPr>
            <a:spLocks noGrp="1"/>
          </p:cNvSpPr>
          <p:nvPr>
            <p:ph type="ftr" sz="quarter" idx="11"/>
          </p:nvPr>
        </p:nvSpPr>
        <p:spPr/>
        <p:txBody>
          <a:bodyPr/>
          <a:lstStyle/>
          <a:p>
            <a:r>
              <a:rPr lang="en-US" smtClean="0"/>
              <a:t>Managing the Austere Environment</a:t>
            </a:r>
            <a:endParaRPr lang="en-US" dirty="0"/>
          </a:p>
        </p:txBody>
      </p:sp>
      <p:sp>
        <p:nvSpPr>
          <p:cNvPr id="6" name="Slide Number Placeholder 5"/>
          <p:cNvSpPr>
            <a:spLocks noGrp="1"/>
          </p:cNvSpPr>
          <p:nvPr>
            <p:ph type="sldNum" sz="quarter" idx="12"/>
          </p:nvPr>
        </p:nvSpPr>
        <p:spPr/>
        <p:txBody>
          <a:bodyPr/>
          <a:lstStyle/>
          <a:p>
            <a:fld id="{481C0600-613E-40C3-B06D-3C4C9CA39A84}" type="slidenum">
              <a:rPr lang="en-US" smtClean="0"/>
              <a:pPr/>
              <a:t>18</a:t>
            </a:fld>
            <a:endParaRPr lang="en-US" dirty="0"/>
          </a:p>
        </p:txBody>
      </p:sp>
      <p:pic>
        <p:nvPicPr>
          <p:cNvPr id="19458" name="Picture 2" descr="http://www.jordan-hospital.com/images/inside2/department/laboratory2.jpg"/>
          <p:cNvPicPr>
            <a:picLocks noGrp="1" noChangeAspect="1" noChangeArrowheads="1"/>
          </p:cNvPicPr>
          <p:nvPr>
            <p:ph sz="half" idx="2"/>
          </p:nvPr>
        </p:nvPicPr>
        <p:blipFill>
          <a:blip r:embed="rId2" cstate="print"/>
          <a:srcRect/>
          <a:stretch>
            <a:fillRect/>
          </a:stretch>
        </p:blipFill>
        <p:spPr bwMode="auto">
          <a:xfrm>
            <a:off x="4495799" y="2143918"/>
            <a:ext cx="4029577" cy="3190082"/>
          </a:xfrm>
          <a:prstGeom prst="rect">
            <a:avLst/>
          </a:prstGeom>
          <a:noFill/>
          <a:ln>
            <a:solidFill>
              <a:srgbClr val="FF0000"/>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of Care Testing</a:t>
            </a:r>
            <a:endParaRPr lang="en-US" dirty="0"/>
          </a:p>
        </p:txBody>
      </p:sp>
      <p:sp>
        <p:nvSpPr>
          <p:cNvPr id="3" name="Content Placeholder 2"/>
          <p:cNvSpPr>
            <a:spLocks noGrp="1"/>
          </p:cNvSpPr>
          <p:nvPr>
            <p:ph sz="half" idx="1"/>
          </p:nvPr>
        </p:nvSpPr>
        <p:spPr/>
        <p:txBody>
          <a:bodyPr/>
          <a:lstStyle/>
          <a:p>
            <a:r>
              <a:rPr lang="en-US" dirty="0" smtClean="0"/>
              <a:t>Accurate, portable, </a:t>
            </a:r>
            <a:r>
              <a:rPr lang="en-US" dirty="0" err="1" smtClean="0"/>
              <a:t>rechargable</a:t>
            </a:r>
            <a:endParaRPr lang="en-US" dirty="0" smtClean="0"/>
          </a:p>
          <a:p>
            <a:pPr lvl="1"/>
            <a:r>
              <a:rPr lang="en-US" dirty="0" smtClean="0"/>
              <a:t>Glucose, HgA1C, Electrolytes, CRP, </a:t>
            </a:r>
            <a:r>
              <a:rPr lang="en-US" dirty="0" err="1" smtClean="0"/>
              <a:t>creatatine</a:t>
            </a:r>
            <a:r>
              <a:rPr lang="en-US" dirty="0" smtClean="0"/>
              <a:t>, ABG, amylase, cardiac markers, PT, INR, Drug screens, BNP, </a:t>
            </a:r>
            <a:r>
              <a:rPr lang="en-US" dirty="0" err="1" smtClean="0"/>
              <a:t>iCa</a:t>
            </a:r>
            <a:r>
              <a:rPr lang="en-US" dirty="0" smtClean="0"/>
              <a:t>, Mg, Lactate, </a:t>
            </a:r>
            <a:r>
              <a:rPr lang="en-US" dirty="0" err="1" smtClean="0"/>
              <a:t>Osmolality</a:t>
            </a:r>
            <a:r>
              <a:rPr lang="en-US" dirty="0" smtClean="0"/>
              <a:t>, others.</a:t>
            </a:r>
            <a:endParaRPr lang="en-US" dirty="0"/>
          </a:p>
        </p:txBody>
      </p:sp>
      <p:sp>
        <p:nvSpPr>
          <p:cNvPr id="5" name="Footer Placeholder 4"/>
          <p:cNvSpPr>
            <a:spLocks noGrp="1"/>
          </p:cNvSpPr>
          <p:nvPr>
            <p:ph type="ftr" sz="quarter" idx="11"/>
          </p:nvPr>
        </p:nvSpPr>
        <p:spPr/>
        <p:txBody>
          <a:bodyPr/>
          <a:lstStyle/>
          <a:p>
            <a:r>
              <a:rPr lang="en-US" smtClean="0"/>
              <a:t>Managing the Austere Environment</a:t>
            </a:r>
            <a:endParaRPr lang="en-US" dirty="0"/>
          </a:p>
        </p:txBody>
      </p:sp>
      <p:sp>
        <p:nvSpPr>
          <p:cNvPr id="6" name="Slide Number Placeholder 5"/>
          <p:cNvSpPr>
            <a:spLocks noGrp="1"/>
          </p:cNvSpPr>
          <p:nvPr>
            <p:ph type="sldNum" sz="quarter" idx="12"/>
          </p:nvPr>
        </p:nvSpPr>
        <p:spPr/>
        <p:txBody>
          <a:bodyPr/>
          <a:lstStyle/>
          <a:p>
            <a:fld id="{481C0600-613E-40C3-B06D-3C4C9CA39A84}" type="slidenum">
              <a:rPr lang="en-US" smtClean="0"/>
              <a:pPr/>
              <a:t>19</a:t>
            </a:fld>
            <a:endParaRPr lang="en-US" dirty="0"/>
          </a:p>
        </p:txBody>
      </p:sp>
      <p:pic>
        <p:nvPicPr>
          <p:cNvPr id="7" name="Picture 8" descr="http://www.clpmag.com/issues/images/2009-01/2009-01-08_08.jpg"/>
          <p:cNvPicPr>
            <a:picLocks noGrp="1" noChangeAspect="1" noChangeArrowheads="1"/>
          </p:cNvPicPr>
          <p:nvPr>
            <p:ph sz="half" idx="2"/>
          </p:nvPr>
        </p:nvPicPr>
        <p:blipFill>
          <a:blip r:embed="rId2" cstate="print"/>
          <a:srcRect/>
          <a:stretch>
            <a:fillRect/>
          </a:stretch>
        </p:blipFill>
        <p:spPr bwMode="auto">
          <a:xfrm>
            <a:off x="5334000" y="2264454"/>
            <a:ext cx="3068780" cy="367914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Objectives</a:t>
            </a:r>
            <a:endParaRPr lang="en-US" dirty="0"/>
          </a:p>
        </p:txBody>
      </p:sp>
      <p:sp>
        <p:nvSpPr>
          <p:cNvPr id="3" name="Content Placeholder 2"/>
          <p:cNvSpPr>
            <a:spLocks noGrp="1"/>
          </p:cNvSpPr>
          <p:nvPr>
            <p:ph idx="1"/>
          </p:nvPr>
        </p:nvSpPr>
        <p:spPr/>
        <p:txBody>
          <a:bodyPr/>
          <a:lstStyle/>
          <a:p>
            <a:r>
              <a:rPr lang="en-US" dirty="0" smtClean="0">
                <a:solidFill>
                  <a:srgbClr val="FFFF00"/>
                </a:solidFill>
              </a:rPr>
              <a:t>Define the Imposed Austere Environment</a:t>
            </a:r>
          </a:p>
          <a:p>
            <a:r>
              <a:rPr lang="en-US" dirty="0" smtClean="0">
                <a:solidFill>
                  <a:srgbClr val="FFFF00"/>
                </a:solidFill>
              </a:rPr>
              <a:t>List and discuss several common causes of AEs in Oklahoma</a:t>
            </a:r>
          </a:p>
          <a:p>
            <a:r>
              <a:rPr lang="en-US" dirty="0" smtClean="0">
                <a:solidFill>
                  <a:srgbClr val="FFFF00"/>
                </a:solidFill>
              </a:rPr>
              <a:t>Outline the major problems associated with providing health care in an imposed AE</a:t>
            </a:r>
          </a:p>
          <a:p>
            <a:r>
              <a:rPr lang="en-US" dirty="0" smtClean="0">
                <a:solidFill>
                  <a:srgbClr val="FFFF00"/>
                </a:solidFill>
              </a:rPr>
              <a:t>Outline and discuss several solutions to potential problems associated with AEs</a:t>
            </a:r>
            <a:endParaRPr lang="en-US" dirty="0">
              <a:solidFill>
                <a:srgbClr val="FFFF00"/>
              </a:solidFill>
            </a:endParaRPr>
          </a:p>
        </p:txBody>
      </p:sp>
      <p:sp>
        <p:nvSpPr>
          <p:cNvPr id="4" name="Slide Number Placeholder 3"/>
          <p:cNvSpPr>
            <a:spLocks noGrp="1"/>
          </p:cNvSpPr>
          <p:nvPr>
            <p:ph type="sldNum" sz="quarter" idx="12"/>
          </p:nvPr>
        </p:nvSpPr>
        <p:spPr/>
        <p:txBody>
          <a:bodyPr/>
          <a:lstStyle/>
          <a:p>
            <a:fld id="{481C0600-613E-40C3-B06D-3C4C9CA39A84}"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smtClean="0"/>
              <a:t>Managing the Austere Environment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Bedside Dipstick Testing</a:t>
            </a:r>
            <a:endParaRPr lang="en-US" dirty="0"/>
          </a:p>
        </p:txBody>
      </p:sp>
      <p:sp>
        <p:nvSpPr>
          <p:cNvPr id="3" name="Content Placeholder 2"/>
          <p:cNvSpPr>
            <a:spLocks noGrp="1"/>
          </p:cNvSpPr>
          <p:nvPr>
            <p:ph sz="half" idx="1"/>
          </p:nvPr>
        </p:nvSpPr>
        <p:spPr/>
        <p:txBody>
          <a:bodyPr/>
          <a:lstStyle/>
          <a:p>
            <a:r>
              <a:rPr lang="en-US" dirty="0" smtClean="0"/>
              <a:t>Standard older technology</a:t>
            </a:r>
          </a:p>
          <a:p>
            <a:pPr lvl="1"/>
            <a:r>
              <a:rPr lang="en-US" dirty="0" smtClean="0"/>
              <a:t>Glucose, </a:t>
            </a:r>
            <a:r>
              <a:rPr lang="en-US" dirty="0" err="1" smtClean="0"/>
              <a:t>ketones</a:t>
            </a:r>
            <a:r>
              <a:rPr lang="en-US" dirty="0" smtClean="0"/>
              <a:t>, blood, protein, nitrite, pH, </a:t>
            </a:r>
            <a:r>
              <a:rPr lang="en-US" dirty="0" err="1" smtClean="0"/>
              <a:t>urobilinogen</a:t>
            </a:r>
            <a:r>
              <a:rPr lang="en-US" dirty="0" smtClean="0"/>
              <a:t>, </a:t>
            </a:r>
            <a:r>
              <a:rPr lang="en-US" dirty="0" err="1" smtClean="0"/>
              <a:t>bilirubin</a:t>
            </a:r>
            <a:r>
              <a:rPr lang="en-US" dirty="0" smtClean="0"/>
              <a:t>, </a:t>
            </a:r>
            <a:r>
              <a:rPr lang="en-US" dirty="0" err="1" smtClean="0"/>
              <a:t>leucocyte</a:t>
            </a:r>
            <a:r>
              <a:rPr lang="en-US" dirty="0" smtClean="0"/>
              <a:t> esterase, specific gravity.</a:t>
            </a:r>
            <a:endParaRPr lang="en-US" dirty="0"/>
          </a:p>
        </p:txBody>
      </p:sp>
      <p:sp>
        <p:nvSpPr>
          <p:cNvPr id="5" name="Footer Placeholder 4"/>
          <p:cNvSpPr>
            <a:spLocks noGrp="1"/>
          </p:cNvSpPr>
          <p:nvPr>
            <p:ph type="ftr" sz="quarter" idx="11"/>
          </p:nvPr>
        </p:nvSpPr>
        <p:spPr/>
        <p:txBody>
          <a:bodyPr/>
          <a:lstStyle/>
          <a:p>
            <a:r>
              <a:rPr lang="en-US" smtClean="0"/>
              <a:t>Managing the Austere Environment</a:t>
            </a:r>
            <a:endParaRPr lang="en-US" dirty="0"/>
          </a:p>
        </p:txBody>
      </p:sp>
      <p:sp>
        <p:nvSpPr>
          <p:cNvPr id="6" name="Slide Number Placeholder 5"/>
          <p:cNvSpPr>
            <a:spLocks noGrp="1"/>
          </p:cNvSpPr>
          <p:nvPr>
            <p:ph type="sldNum" sz="quarter" idx="12"/>
          </p:nvPr>
        </p:nvSpPr>
        <p:spPr/>
        <p:txBody>
          <a:bodyPr/>
          <a:lstStyle/>
          <a:p>
            <a:fld id="{481C0600-613E-40C3-B06D-3C4C9CA39A84}" type="slidenum">
              <a:rPr lang="en-US" smtClean="0"/>
              <a:pPr/>
              <a:t>20</a:t>
            </a:fld>
            <a:endParaRPr lang="en-US" dirty="0"/>
          </a:p>
        </p:txBody>
      </p:sp>
      <p:pic>
        <p:nvPicPr>
          <p:cNvPr id="7" name="Picture 10" descr="http://dotmedicalexaminer.com/yahoo_site_admin/assets/images/urine_dipstick_testing_analysis__PPL.141222705_std.jpg"/>
          <p:cNvPicPr>
            <a:picLocks noGrp="1" noChangeAspect="1" noChangeArrowheads="1"/>
          </p:cNvPicPr>
          <p:nvPr>
            <p:ph sz="half" idx="2"/>
          </p:nvPr>
        </p:nvPicPr>
        <p:blipFill>
          <a:blip r:embed="rId2" cstate="print"/>
          <a:srcRect/>
          <a:stretch>
            <a:fillRect/>
          </a:stretch>
        </p:blipFill>
        <p:spPr bwMode="auto">
          <a:xfrm>
            <a:off x="4953000" y="2394867"/>
            <a:ext cx="3609876" cy="309153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Modalities</a:t>
            </a:r>
            <a:endParaRPr lang="en-US" dirty="0"/>
          </a:p>
        </p:txBody>
      </p:sp>
      <p:sp>
        <p:nvSpPr>
          <p:cNvPr id="3" name="Content Placeholder 2"/>
          <p:cNvSpPr>
            <a:spLocks noGrp="1"/>
          </p:cNvSpPr>
          <p:nvPr>
            <p:ph sz="half" idx="1"/>
          </p:nvPr>
        </p:nvSpPr>
        <p:spPr/>
        <p:txBody>
          <a:bodyPr/>
          <a:lstStyle/>
          <a:p>
            <a:r>
              <a:rPr lang="en-US" dirty="0" smtClean="0">
                <a:solidFill>
                  <a:srgbClr val="FFFF00"/>
                </a:solidFill>
              </a:rPr>
              <a:t>Limited X-Ray</a:t>
            </a:r>
          </a:p>
          <a:p>
            <a:r>
              <a:rPr lang="en-US" dirty="0" smtClean="0">
                <a:solidFill>
                  <a:srgbClr val="FFFF00"/>
                </a:solidFill>
              </a:rPr>
              <a:t>Limited CT/MRI</a:t>
            </a:r>
          </a:p>
          <a:p>
            <a:r>
              <a:rPr lang="en-US" dirty="0" smtClean="0">
                <a:solidFill>
                  <a:srgbClr val="FFFF00"/>
                </a:solidFill>
              </a:rPr>
              <a:t>Formal US</a:t>
            </a:r>
          </a:p>
          <a:p>
            <a:r>
              <a:rPr lang="en-US" dirty="0" smtClean="0"/>
              <a:t>Nuclear Medicine Studies</a:t>
            </a:r>
            <a:endParaRPr lang="en-US" dirty="0" smtClean="0">
              <a:solidFill>
                <a:srgbClr val="FFFF00"/>
              </a:solidFill>
            </a:endParaRPr>
          </a:p>
        </p:txBody>
      </p:sp>
      <p:sp>
        <p:nvSpPr>
          <p:cNvPr id="4" name="Footer Placeholder 3"/>
          <p:cNvSpPr>
            <a:spLocks noGrp="1"/>
          </p:cNvSpPr>
          <p:nvPr>
            <p:ph type="ftr" sz="quarter" idx="11"/>
          </p:nvPr>
        </p:nvSpPr>
        <p:spPr/>
        <p:txBody>
          <a:bodyPr/>
          <a:lstStyle/>
          <a:p>
            <a:r>
              <a:rPr lang="en-US" dirty="0" smtClean="0"/>
              <a:t>Managing the Austere Environment</a:t>
            </a:r>
            <a:endParaRPr lang="en-US" dirty="0"/>
          </a:p>
        </p:txBody>
      </p:sp>
      <p:sp>
        <p:nvSpPr>
          <p:cNvPr id="5" name="Slide Number Placeholder 4"/>
          <p:cNvSpPr>
            <a:spLocks noGrp="1"/>
          </p:cNvSpPr>
          <p:nvPr>
            <p:ph type="sldNum" sz="quarter" idx="12"/>
          </p:nvPr>
        </p:nvSpPr>
        <p:spPr/>
        <p:txBody>
          <a:bodyPr/>
          <a:lstStyle/>
          <a:p>
            <a:fld id="{481C0600-613E-40C3-B06D-3C4C9CA39A84}" type="slidenum">
              <a:rPr lang="en-US" smtClean="0"/>
              <a:pPr/>
              <a:t>21</a:t>
            </a:fld>
            <a:endParaRPr lang="en-US" dirty="0"/>
          </a:p>
        </p:txBody>
      </p:sp>
      <p:pic>
        <p:nvPicPr>
          <p:cNvPr id="17410" name="Picture 2" descr="http://dailycontributor.com/wp-content/uploads/2009/11/xray-image.jpg"/>
          <p:cNvPicPr>
            <a:picLocks noGrp="1" noChangeAspect="1" noChangeArrowheads="1"/>
          </p:cNvPicPr>
          <p:nvPr>
            <p:ph sz="half" idx="2"/>
          </p:nvPr>
        </p:nvPicPr>
        <p:blipFill>
          <a:blip r:embed="rId2" cstate="print"/>
          <a:srcRect/>
          <a:stretch>
            <a:fillRect/>
          </a:stretch>
        </p:blipFill>
        <p:spPr bwMode="auto">
          <a:xfrm>
            <a:off x="4648200" y="1371600"/>
            <a:ext cx="2006520" cy="2133600"/>
          </a:xfrm>
          <a:prstGeom prst="rect">
            <a:avLst/>
          </a:prstGeom>
          <a:noFill/>
        </p:spPr>
      </p:pic>
      <p:pic>
        <p:nvPicPr>
          <p:cNvPr id="17412" name="Picture 4" descr="http://upload.wikimedia.org/wikipedia/commons/archive/d/da/20060904231838!Head_CT_scan.jpg"/>
          <p:cNvPicPr>
            <a:picLocks noChangeAspect="1" noChangeArrowheads="1"/>
          </p:cNvPicPr>
          <p:nvPr/>
        </p:nvPicPr>
        <p:blipFill>
          <a:blip r:embed="rId3" cstate="print"/>
          <a:srcRect/>
          <a:stretch>
            <a:fillRect/>
          </a:stretch>
        </p:blipFill>
        <p:spPr bwMode="auto">
          <a:xfrm>
            <a:off x="6781800" y="2590800"/>
            <a:ext cx="2008414" cy="2057400"/>
          </a:xfrm>
          <a:prstGeom prst="rect">
            <a:avLst/>
          </a:prstGeom>
          <a:noFill/>
        </p:spPr>
      </p:pic>
      <p:pic>
        <p:nvPicPr>
          <p:cNvPr id="17414" name="Picture 6" descr="http://dximaging.com/images/ultras10.jpg"/>
          <p:cNvPicPr>
            <a:picLocks noChangeAspect="1" noChangeArrowheads="1"/>
          </p:cNvPicPr>
          <p:nvPr/>
        </p:nvPicPr>
        <p:blipFill>
          <a:blip r:embed="rId4" cstate="print"/>
          <a:srcRect/>
          <a:stretch>
            <a:fillRect/>
          </a:stretch>
        </p:blipFill>
        <p:spPr bwMode="auto">
          <a:xfrm>
            <a:off x="4648200" y="3810000"/>
            <a:ext cx="1981200" cy="203829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Assessment</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Although physical exam skills are still taught in Western Medical Schools, they are less used and less relied upon in daily practice than in the past</a:t>
            </a:r>
          </a:p>
          <a:p>
            <a:r>
              <a:rPr lang="en-US" dirty="0" smtClean="0"/>
              <a:t>These skills will need to be relied on during an AE event</a:t>
            </a:r>
            <a:endParaRPr lang="en-US" dirty="0"/>
          </a:p>
        </p:txBody>
      </p:sp>
      <p:sp>
        <p:nvSpPr>
          <p:cNvPr id="5" name="Footer Placeholder 4"/>
          <p:cNvSpPr>
            <a:spLocks noGrp="1"/>
          </p:cNvSpPr>
          <p:nvPr>
            <p:ph type="ftr" sz="quarter" idx="11"/>
          </p:nvPr>
        </p:nvSpPr>
        <p:spPr/>
        <p:txBody>
          <a:bodyPr/>
          <a:lstStyle/>
          <a:p>
            <a:r>
              <a:rPr lang="en-US" smtClean="0"/>
              <a:t>Managing the Austere Environment</a:t>
            </a:r>
            <a:endParaRPr lang="en-US" dirty="0"/>
          </a:p>
        </p:txBody>
      </p:sp>
      <p:sp>
        <p:nvSpPr>
          <p:cNvPr id="6" name="Slide Number Placeholder 5"/>
          <p:cNvSpPr>
            <a:spLocks noGrp="1"/>
          </p:cNvSpPr>
          <p:nvPr>
            <p:ph type="sldNum" sz="quarter" idx="12"/>
          </p:nvPr>
        </p:nvSpPr>
        <p:spPr/>
        <p:txBody>
          <a:bodyPr/>
          <a:lstStyle/>
          <a:p>
            <a:fld id="{481C0600-613E-40C3-B06D-3C4C9CA39A84}" type="slidenum">
              <a:rPr lang="en-US" smtClean="0"/>
              <a:pPr/>
              <a:t>22</a:t>
            </a:fld>
            <a:endParaRPr lang="en-US" dirty="0"/>
          </a:p>
        </p:txBody>
      </p:sp>
      <p:pic>
        <p:nvPicPr>
          <p:cNvPr id="7" name="Picture 12" descr="http://thecentralline.org/wp-content/uploads/2009/09/Physical_examination.jpg"/>
          <p:cNvPicPr>
            <a:picLocks noGrp="1" noChangeAspect="1" noChangeArrowheads="1"/>
          </p:cNvPicPr>
          <p:nvPr>
            <p:ph sz="half" idx="2"/>
          </p:nvPr>
        </p:nvPicPr>
        <p:blipFill>
          <a:blip r:embed="rId2" cstate="print"/>
          <a:srcRect/>
          <a:stretch>
            <a:fillRect/>
          </a:stretch>
        </p:blipFill>
        <p:spPr bwMode="auto">
          <a:xfrm>
            <a:off x="5257800" y="1851949"/>
            <a:ext cx="2971800" cy="423989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Bedside Ultrasound</a:t>
            </a:r>
            <a:endParaRPr lang="en-US" dirty="0"/>
          </a:p>
        </p:txBody>
      </p:sp>
      <p:sp>
        <p:nvSpPr>
          <p:cNvPr id="3" name="Content Placeholder 2"/>
          <p:cNvSpPr>
            <a:spLocks noGrp="1"/>
          </p:cNvSpPr>
          <p:nvPr>
            <p:ph sz="half" idx="1"/>
          </p:nvPr>
        </p:nvSpPr>
        <p:spPr/>
        <p:txBody>
          <a:bodyPr>
            <a:normAutofit/>
          </a:bodyPr>
          <a:lstStyle/>
          <a:p>
            <a:r>
              <a:rPr lang="en-US" dirty="0" smtClean="0">
                <a:solidFill>
                  <a:srgbClr val="FFFF00"/>
                </a:solidFill>
              </a:rPr>
              <a:t>Has been a critical utility in many AEs</a:t>
            </a:r>
          </a:p>
          <a:p>
            <a:pPr lvl="1"/>
            <a:r>
              <a:rPr lang="en-US" dirty="0" smtClean="0">
                <a:solidFill>
                  <a:srgbClr val="FFFF00"/>
                </a:solidFill>
              </a:rPr>
              <a:t>FAST</a:t>
            </a:r>
          </a:p>
          <a:p>
            <a:pPr lvl="1"/>
            <a:r>
              <a:rPr lang="en-US" dirty="0" err="1" smtClean="0">
                <a:solidFill>
                  <a:srgbClr val="FFFF00"/>
                </a:solidFill>
              </a:rPr>
              <a:t>Pneumothorax</a:t>
            </a:r>
            <a:endParaRPr lang="en-US" dirty="0" smtClean="0">
              <a:solidFill>
                <a:srgbClr val="FFFF00"/>
              </a:solidFill>
            </a:endParaRPr>
          </a:p>
          <a:p>
            <a:pPr lvl="1"/>
            <a:r>
              <a:rPr lang="en-US" dirty="0" smtClean="0">
                <a:solidFill>
                  <a:srgbClr val="FFFF00"/>
                </a:solidFill>
              </a:rPr>
              <a:t>Cardiac studies</a:t>
            </a:r>
          </a:p>
          <a:p>
            <a:pPr lvl="1"/>
            <a:r>
              <a:rPr lang="en-US" dirty="0" smtClean="0">
                <a:solidFill>
                  <a:srgbClr val="FFFF00"/>
                </a:solidFill>
              </a:rPr>
              <a:t>Fracture detection</a:t>
            </a:r>
          </a:p>
          <a:p>
            <a:pPr lvl="1"/>
            <a:r>
              <a:rPr lang="en-US" dirty="0" smtClean="0">
                <a:solidFill>
                  <a:srgbClr val="FFFF00"/>
                </a:solidFill>
              </a:rPr>
              <a:t>Foreign body</a:t>
            </a:r>
          </a:p>
          <a:p>
            <a:pPr lvl="1"/>
            <a:r>
              <a:rPr lang="en-US" dirty="0" smtClean="0">
                <a:solidFill>
                  <a:srgbClr val="FFFF00"/>
                </a:solidFill>
              </a:rPr>
              <a:t>Abdominal exams</a:t>
            </a:r>
          </a:p>
          <a:p>
            <a:pPr lvl="1"/>
            <a:r>
              <a:rPr lang="en-US" dirty="0" smtClean="0">
                <a:solidFill>
                  <a:srgbClr val="FFFF00"/>
                </a:solidFill>
              </a:rPr>
              <a:t>Line placement</a:t>
            </a:r>
          </a:p>
          <a:p>
            <a:pPr lvl="1"/>
            <a:r>
              <a:rPr lang="en-US" dirty="0" smtClean="0">
                <a:solidFill>
                  <a:srgbClr val="FFFF00"/>
                </a:solidFill>
              </a:rPr>
              <a:t>Expanding utility</a:t>
            </a:r>
            <a:endParaRPr lang="en-US" dirty="0">
              <a:solidFill>
                <a:srgbClr val="FFFF00"/>
              </a:solidFill>
            </a:endParaRPr>
          </a:p>
        </p:txBody>
      </p:sp>
      <p:sp>
        <p:nvSpPr>
          <p:cNvPr id="4" name="Footer Placeholder 3"/>
          <p:cNvSpPr>
            <a:spLocks noGrp="1"/>
          </p:cNvSpPr>
          <p:nvPr>
            <p:ph type="ftr" sz="quarter" idx="11"/>
          </p:nvPr>
        </p:nvSpPr>
        <p:spPr/>
        <p:txBody>
          <a:bodyPr/>
          <a:lstStyle/>
          <a:p>
            <a:r>
              <a:rPr lang="en-US" smtClean="0"/>
              <a:t>Managing the Austere Environment</a:t>
            </a:r>
            <a:endParaRPr lang="en-US" dirty="0"/>
          </a:p>
        </p:txBody>
      </p:sp>
      <p:sp>
        <p:nvSpPr>
          <p:cNvPr id="5" name="Slide Number Placeholder 4"/>
          <p:cNvSpPr>
            <a:spLocks noGrp="1"/>
          </p:cNvSpPr>
          <p:nvPr>
            <p:ph type="sldNum" sz="quarter" idx="12"/>
          </p:nvPr>
        </p:nvSpPr>
        <p:spPr/>
        <p:txBody>
          <a:bodyPr/>
          <a:lstStyle/>
          <a:p>
            <a:fld id="{481C0600-613E-40C3-B06D-3C4C9CA39A84}" type="slidenum">
              <a:rPr lang="en-US" smtClean="0"/>
              <a:pPr/>
              <a:t>23</a:t>
            </a:fld>
            <a:endParaRPr lang="en-US" dirty="0"/>
          </a:p>
        </p:txBody>
      </p:sp>
      <p:pic>
        <p:nvPicPr>
          <p:cNvPr id="1026" name="Picture 2" descr="http://rootinfosolutions.com/clients/4whc/upload_doc/tmpphp1bL6ZY_tmpphpMv3Usd_Ultrasound.bmp"/>
          <p:cNvPicPr>
            <a:picLocks noGrp="1" noChangeAspect="1" noChangeArrowheads="1"/>
          </p:cNvPicPr>
          <p:nvPr>
            <p:ph sz="half" idx="2"/>
          </p:nvPr>
        </p:nvPicPr>
        <p:blipFill>
          <a:blip r:embed="rId2" cstate="print"/>
          <a:srcRect/>
          <a:stretch>
            <a:fillRect/>
          </a:stretch>
        </p:blipFill>
        <p:spPr bwMode="auto">
          <a:xfrm>
            <a:off x="4277155" y="2057400"/>
            <a:ext cx="4438162" cy="3352800"/>
          </a:xfrm>
          <a:prstGeom prst="rect">
            <a:avLst/>
          </a:prstGeom>
          <a:noFill/>
          <a:ln>
            <a:solidFill>
              <a:srgbClr val="FF0000"/>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Protocols</a:t>
            </a:r>
            <a:endParaRPr lang="en-US" dirty="0"/>
          </a:p>
        </p:txBody>
      </p:sp>
      <p:sp>
        <p:nvSpPr>
          <p:cNvPr id="6" name="Content Placeholder 5"/>
          <p:cNvSpPr>
            <a:spLocks noGrp="1"/>
          </p:cNvSpPr>
          <p:nvPr>
            <p:ph sz="half" idx="1"/>
          </p:nvPr>
        </p:nvSpPr>
        <p:spPr/>
        <p:txBody>
          <a:bodyPr>
            <a:normAutofit/>
          </a:bodyPr>
          <a:lstStyle/>
          <a:p>
            <a:r>
              <a:rPr lang="en-US" dirty="0" smtClean="0"/>
              <a:t>Protocols must be developed to allow for monitoring of casualties who are being held, treated, or recovered in the facility impacted by the imposed AE</a:t>
            </a:r>
            <a:endParaRPr lang="en-US" dirty="0"/>
          </a:p>
        </p:txBody>
      </p:sp>
      <p:sp>
        <p:nvSpPr>
          <p:cNvPr id="4" name="Footer Placeholder 3"/>
          <p:cNvSpPr>
            <a:spLocks noGrp="1"/>
          </p:cNvSpPr>
          <p:nvPr>
            <p:ph type="ftr" sz="quarter" idx="11"/>
          </p:nvPr>
        </p:nvSpPr>
        <p:spPr/>
        <p:txBody>
          <a:bodyPr/>
          <a:lstStyle/>
          <a:p>
            <a:r>
              <a:rPr lang="en-US" dirty="0" smtClean="0"/>
              <a:t>Managing the Austere Environment</a:t>
            </a:r>
            <a:endParaRPr lang="en-US" dirty="0"/>
          </a:p>
        </p:txBody>
      </p:sp>
      <p:sp>
        <p:nvSpPr>
          <p:cNvPr id="5" name="Slide Number Placeholder 4"/>
          <p:cNvSpPr>
            <a:spLocks noGrp="1"/>
          </p:cNvSpPr>
          <p:nvPr>
            <p:ph type="sldNum" sz="quarter" idx="12"/>
          </p:nvPr>
        </p:nvSpPr>
        <p:spPr/>
        <p:txBody>
          <a:bodyPr/>
          <a:lstStyle/>
          <a:p>
            <a:fld id="{481C0600-613E-40C3-B06D-3C4C9CA39A84}" type="slidenum">
              <a:rPr lang="en-US" smtClean="0"/>
              <a:pPr/>
              <a:t>24</a:t>
            </a:fld>
            <a:endParaRPr lang="en-US" dirty="0"/>
          </a:p>
        </p:txBody>
      </p:sp>
      <p:pic>
        <p:nvPicPr>
          <p:cNvPr id="9218" name="Picture 2" descr="http://www.edmontonjournal.com/health/3702346.bin?size=620x400"/>
          <p:cNvPicPr>
            <a:picLocks noGrp="1" noChangeAspect="1" noChangeArrowheads="1"/>
          </p:cNvPicPr>
          <p:nvPr>
            <p:ph sz="half" idx="2"/>
          </p:nvPr>
        </p:nvPicPr>
        <p:blipFill>
          <a:blip r:embed="rId2" cstate="print"/>
          <a:srcRect/>
          <a:stretch>
            <a:fillRect/>
          </a:stretch>
        </p:blipFill>
        <p:spPr bwMode="auto">
          <a:xfrm>
            <a:off x="4648200" y="2560407"/>
            <a:ext cx="4038600" cy="260554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Protocols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Airway</a:t>
            </a:r>
          </a:p>
          <a:p>
            <a:pPr lvl="1"/>
            <a:r>
              <a:rPr lang="en-US" dirty="0" smtClean="0"/>
              <a:t>Patent, maintained, obstructed</a:t>
            </a:r>
          </a:p>
          <a:p>
            <a:r>
              <a:rPr lang="en-US" dirty="0" smtClean="0"/>
              <a:t>Breathing</a:t>
            </a:r>
          </a:p>
          <a:p>
            <a:pPr lvl="1"/>
            <a:r>
              <a:rPr lang="en-US" dirty="0" smtClean="0"/>
              <a:t>Ventilation  (rate/depth)</a:t>
            </a:r>
          </a:p>
          <a:p>
            <a:pPr lvl="1"/>
            <a:r>
              <a:rPr lang="en-US" dirty="0" smtClean="0"/>
              <a:t>Breath sounds</a:t>
            </a:r>
          </a:p>
          <a:p>
            <a:pPr lvl="1"/>
            <a:r>
              <a:rPr lang="en-US" dirty="0" smtClean="0"/>
              <a:t>Chest excursion</a:t>
            </a:r>
          </a:p>
          <a:p>
            <a:pPr lvl="1"/>
            <a:r>
              <a:rPr lang="en-US" dirty="0" smtClean="0"/>
              <a:t>Cyanosis</a:t>
            </a:r>
          </a:p>
          <a:p>
            <a:r>
              <a:rPr lang="en-US" dirty="0" smtClean="0"/>
              <a:t>Circulation</a:t>
            </a:r>
          </a:p>
          <a:p>
            <a:pPr lvl="1"/>
            <a:r>
              <a:rPr lang="en-US" dirty="0" smtClean="0"/>
              <a:t>Pulse rate</a:t>
            </a:r>
          </a:p>
          <a:p>
            <a:pPr lvl="1"/>
            <a:r>
              <a:rPr lang="en-US" dirty="0" smtClean="0"/>
              <a:t>Blood pressure</a:t>
            </a:r>
          </a:p>
          <a:p>
            <a:pPr lvl="1"/>
            <a:r>
              <a:rPr lang="en-US" dirty="0" smtClean="0"/>
              <a:t>On-going bleeding</a:t>
            </a:r>
          </a:p>
          <a:p>
            <a:r>
              <a:rPr lang="en-US" dirty="0" smtClean="0"/>
              <a:t>Mental Status</a:t>
            </a:r>
          </a:p>
          <a:p>
            <a:pPr lvl="1"/>
            <a:r>
              <a:rPr lang="en-US" dirty="0" smtClean="0"/>
              <a:t>Glasgow score</a:t>
            </a:r>
          </a:p>
          <a:p>
            <a:pPr lvl="1"/>
            <a:r>
              <a:rPr lang="en-US" dirty="0" smtClean="0"/>
              <a:t>AVPU </a:t>
            </a:r>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Intravenous Access</a:t>
            </a:r>
          </a:p>
          <a:p>
            <a:pPr lvl="1"/>
            <a:r>
              <a:rPr lang="en-US" dirty="0" smtClean="0"/>
              <a:t>Patent or infiltrated</a:t>
            </a:r>
          </a:p>
          <a:p>
            <a:r>
              <a:rPr lang="en-US" dirty="0" smtClean="0"/>
              <a:t>Dressings</a:t>
            </a:r>
          </a:p>
          <a:p>
            <a:pPr lvl="1"/>
            <a:r>
              <a:rPr lang="en-US" dirty="0" smtClean="0"/>
              <a:t>quality/quantity of drainage</a:t>
            </a:r>
          </a:p>
          <a:p>
            <a:r>
              <a:rPr lang="en-US" dirty="0" smtClean="0"/>
              <a:t>Splints</a:t>
            </a:r>
          </a:p>
          <a:p>
            <a:pPr lvl="1"/>
            <a:r>
              <a:rPr lang="en-US" dirty="0" smtClean="0"/>
              <a:t>Distal </a:t>
            </a:r>
            <a:r>
              <a:rPr lang="en-US" dirty="0" err="1" smtClean="0"/>
              <a:t>neruovascular</a:t>
            </a:r>
            <a:r>
              <a:rPr lang="en-US" dirty="0" smtClean="0"/>
              <a:t> function</a:t>
            </a:r>
          </a:p>
          <a:p>
            <a:r>
              <a:rPr lang="en-US" dirty="0" smtClean="0"/>
              <a:t>Waste</a:t>
            </a:r>
          </a:p>
          <a:p>
            <a:pPr lvl="1"/>
            <a:r>
              <a:rPr lang="en-US" dirty="0" smtClean="0"/>
              <a:t>Urine/fecal output</a:t>
            </a:r>
          </a:p>
          <a:p>
            <a:r>
              <a:rPr lang="en-US" dirty="0" smtClean="0"/>
              <a:t>Comfort level</a:t>
            </a:r>
          </a:p>
          <a:p>
            <a:pPr lvl="1"/>
            <a:r>
              <a:rPr lang="en-US" dirty="0" smtClean="0"/>
              <a:t>Evaluate need for analgesia</a:t>
            </a:r>
          </a:p>
        </p:txBody>
      </p:sp>
      <p:sp>
        <p:nvSpPr>
          <p:cNvPr id="5" name="Footer Placeholder 4"/>
          <p:cNvSpPr>
            <a:spLocks noGrp="1"/>
          </p:cNvSpPr>
          <p:nvPr>
            <p:ph type="ftr" sz="quarter" idx="11"/>
          </p:nvPr>
        </p:nvSpPr>
        <p:spPr/>
        <p:txBody>
          <a:bodyPr/>
          <a:lstStyle/>
          <a:p>
            <a:r>
              <a:rPr lang="en-US" smtClean="0"/>
              <a:t>Managing the Austere Environment</a:t>
            </a:r>
            <a:endParaRPr lang="en-US" dirty="0"/>
          </a:p>
        </p:txBody>
      </p:sp>
      <p:sp>
        <p:nvSpPr>
          <p:cNvPr id="6" name="Slide Number Placeholder 5"/>
          <p:cNvSpPr>
            <a:spLocks noGrp="1"/>
          </p:cNvSpPr>
          <p:nvPr>
            <p:ph type="sldNum" sz="quarter" idx="12"/>
          </p:nvPr>
        </p:nvSpPr>
        <p:spPr/>
        <p:txBody>
          <a:bodyPr/>
          <a:lstStyle/>
          <a:p>
            <a:fld id="{481C0600-613E-40C3-B06D-3C4C9CA39A84}" type="slidenum">
              <a:rPr lang="en-US" smtClean="0"/>
              <a:pPr/>
              <a:t>25</a:t>
            </a:fld>
            <a:endParaRPr lang="en-US" dirty="0"/>
          </a:p>
        </p:txBody>
      </p:sp>
      <p:sp>
        <p:nvSpPr>
          <p:cNvPr id="7" name="TextBox 6"/>
          <p:cNvSpPr txBox="1"/>
          <p:nvPr/>
        </p:nvSpPr>
        <p:spPr>
          <a:xfrm>
            <a:off x="4648200" y="5715000"/>
            <a:ext cx="4114800" cy="461665"/>
          </a:xfrm>
          <a:prstGeom prst="rect">
            <a:avLst/>
          </a:prstGeom>
          <a:noFill/>
        </p:spPr>
        <p:txBody>
          <a:bodyPr wrap="square" rtlCol="0">
            <a:spAutoFit/>
          </a:bodyPr>
          <a:lstStyle/>
          <a:p>
            <a:r>
              <a:rPr lang="en-US" sz="1200" dirty="0" err="1" smtClean="0">
                <a:solidFill>
                  <a:schemeClr val="bg1"/>
                </a:solidFill>
              </a:rPr>
              <a:t>DeLorenzo</a:t>
            </a:r>
            <a:r>
              <a:rPr lang="en-US" sz="1200" dirty="0" smtClean="0">
                <a:solidFill>
                  <a:schemeClr val="bg1"/>
                </a:solidFill>
              </a:rPr>
              <a:t> RA, Porter RS. </a:t>
            </a:r>
            <a:r>
              <a:rPr lang="en-US" sz="1200" i="1" dirty="0" smtClean="0">
                <a:solidFill>
                  <a:schemeClr val="bg1"/>
                </a:solidFill>
              </a:rPr>
              <a:t>Tactical Emergency Care: Military and Operational out of Hospital Medicine.  </a:t>
            </a:r>
            <a:r>
              <a:rPr lang="en-US" sz="1200" dirty="0" smtClean="0">
                <a:solidFill>
                  <a:schemeClr val="bg1"/>
                </a:solidFill>
              </a:rPr>
              <a:t>Prentice-Hall 1999</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Therapeutic Protocols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solidFill>
                  <a:srgbClr val="FFFF00"/>
                </a:solidFill>
              </a:rPr>
              <a:t>Some definitive procedures may be available</a:t>
            </a:r>
          </a:p>
          <a:p>
            <a:r>
              <a:rPr lang="en-US" dirty="0" smtClean="0">
                <a:solidFill>
                  <a:srgbClr val="FFFF00"/>
                </a:solidFill>
              </a:rPr>
              <a:t>Simple temporizing procedures may be used</a:t>
            </a:r>
          </a:p>
          <a:p>
            <a:r>
              <a:rPr lang="en-US" dirty="0" smtClean="0">
                <a:solidFill>
                  <a:srgbClr val="FFFF00"/>
                </a:solidFill>
              </a:rPr>
              <a:t>Alternative procedures may be used</a:t>
            </a:r>
          </a:p>
          <a:p>
            <a:r>
              <a:rPr lang="en-US" dirty="0" smtClean="0">
                <a:solidFill>
                  <a:srgbClr val="FFFF00"/>
                </a:solidFill>
              </a:rPr>
              <a:t>Use of available alternative Rx</a:t>
            </a:r>
          </a:p>
          <a:p>
            <a:r>
              <a:rPr lang="en-US" dirty="0" smtClean="0">
                <a:solidFill>
                  <a:srgbClr val="FFFF00"/>
                </a:solidFill>
              </a:rPr>
              <a:t>Allocation protocols</a:t>
            </a:r>
            <a:endParaRPr lang="en-US" dirty="0">
              <a:solidFill>
                <a:srgbClr val="FFFF00"/>
              </a:solidFill>
            </a:endParaRPr>
          </a:p>
        </p:txBody>
      </p:sp>
      <p:sp>
        <p:nvSpPr>
          <p:cNvPr id="4" name="Footer Placeholder 3"/>
          <p:cNvSpPr>
            <a:spLocks noGrp="1"/>
          </p:cNvSpPr>
          <p:nvPr>
            <p:ph type="ftr" sz="quarter" idx="11"/>
          </p:nvPr>
        </p:nvSpPr>
        <p:spPr/>
        <p:txBody>
          <a:bodyPr/>
          <a:lstStyle/>
          <a:p>
            <a:r>
              <a:rPr lang="en-US" smtClean="0"/>
              <a:t>Managing the Austere Environment</a:t>
            </a:r>
            <a:endParaRPr lang="en-US" dirty="0"/>
          </a:p>
        </p:txBody>
      </p:sp>
      <p:sp>
        <p:nvSpPr>
          <p:cNvPr id="5" name="Slide Number Placeholder 4"/>
          <p:cNvSpPr>
            <a:spLocks noGrp="1"/>
          </p:cNvSpPr>
          <p:nvPr>
            <p:ph type="sldNum" sz="quarter" idx="12"/>
          </p:nvPr>
        </p:nvSpPr>
        <p:spPr/>
        <p:txBody>
          <a:bodyPr/>
          <a:lstStyle/>
          <a:p>
            <a:fld id="{481C0600-613E-40C3-B06D-3C4C9CA39A84}" type="slidenum">
              <a:rPr lang="en-US" smtClean="0"/>
              <a:pPr/>
              <a:t>26</a:t>
            </a:fld>
            <a:endParaRPr lang="en-US" dirty="0"/>
          </a:p>
        </p:txBody>
      </p:sp>
      <p:pic>
        <p:nvPicPr>
          <p:cNvPr id="11266" name="Picture 2" descr="http://www.af.mil/shared/media/photodb/web/090721-F-8535W-446.jpg"/>
          <p:cNvPicPr>
            <a:picLocks noGrp="1" noChangeAspect="1" noChangeArrowheads="1"/>
          </p:cNvPicPr>
          <p:nvPr>
            <p:ph sz="half" idx="2"/>
          </p:nvPr>
        </p:nvPicPr>
        <p:blipFill>
          <a:blip r:embed="rId2" cstate="print"/>
          <a:srcRect/>
          <a:stretch>
            <a:fillRect/>
          </a:stretch>
        </p:blipFill>
        <p:spPr bwMode="auto">
          <a:xfrm>
            <a:off x="4305202" y="2286000"/>
            <a:ext cx="4451154" cy="2971800"/>
          </a:xfrm>
          <a:prstGeom prst="rect">
            <a:avLst/>
          </a:prstGeom>
          <a:noFill/>
          <a:ln>
            <a:solidFill>
              <a:srgbClr val="FF0000"/>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Anesthesia</a:t>
            </a:r>
            <a:endParaRPr lang="en-US" dirty="0"/>
          </a:p>
        </p:txBody>
      </p:sp>
      <p:sp>
        <p:nvSpPr>
          <p:cNvPr id="3" name="Content Placeholder 2"/>
          <p:cNvSpPr>
            <a:spLocks noGrp="1"/>
          </p:cNvSpPr>
          <p:nvPr>
            <p:ph sz="half" idx="1"/>
          </p:nvPr>
        </p:nvSpPr>
        <p:spPr/>
        <p:txBody>
          <a:bodyPr/>
          <a:lstStyle/>
          <a:p>
            <a:r>
              <a:rPr lang="en-US" dirty="0" smtClean="0"/>
              <a:t>Less resource intensive than general</a:t>
            </a:r>
          </a:p>
          <a:p>
            <a:r>
              <a:rPr lang="en-US" dirty="0" smtClean="0"/>
              <a:t>Useful for MANY operative procedures</a:t>
            </a:r>
          </a:p>
          <a:p>
            <a:r>
              <a:rPr lang="en-US" dirty="0" smtClean="0"/>
              <a:t>Safe and effective in AE conditions</a:t>
            </a:r>
            <a:endParaRPr lang="en-US" dirty="0"/>
          </a:p>
        </p:txBody>
      </p:sp>
      <p:sp>
        <p:nvSpPr>
          <p:cNvPr id="5" name="Footer Placeholder 4"/>
          <p:cNvSpPr>
            <a:spLocks noGrp="1"/>
          </p:cNvSpPr>
          <p:nvPr>
            <p:ph type="ftr" sz="quarter" idx="11"/>
          </p:nvPr>
        </p:nvSpPr>
        <p:spPr/>
        <p:txBody>
          <a:bodyPr/>
          <a:lstStyle/>
          <a:p>
            <a:r>
              <a:rPr lang="en-US" smtClean="0"/>
              <a:t>Managing the Austere Environment</a:t>
            </a:r>
            <a:endParaRPr lang="en-US" dirty="0"/>
          </a:p>
        </p:txBody>
      </p:sp>
      <p:sp>
        <p:nvSpPr>
          <p:cNvPr id="6" name="Slide Number Placeholder 5"/>
          <p:cNvSpPr>
            <a:spLocks noGrp="1"/>
          </p:cNvSpPr>
          <p:nvPr>
            <p:ph type="sldNum" sz="quarter" idx="12"/>
          </p:nvPr>
        </p:nvSpPr>
        <p:spPr/>
        <p:txBody>
          <a:bodyPr/>
          <a:lstStyle/>
          <a:p>
            <a:fld id="{481C0600-613E-40C3-B06D-3C4C9CA39A84}" type="slidenum">
              <a:rPr lang="en-US" smtClean="0"/>
              <a:pPr/>
              <a:t>27</a:t>
            </a:fld>
            <a:endParaRPr lang="en-US" dirty="0"/>
          </a:p>
        </p:txBody>
      </p:sp>
      <p:pic>
        <p:nvPicPr>
          <p:cNvPr id="51202" name="Picture 2" descr="http://www.anesthesiaprogress.com/wp-content/uploads/2009/09/Regional-Anesthesia.gif"/>
          <p:cNvPicPr>
            <a:picLocks noGrp="1" noChangeAspect="1" noChangeArrowheads="1"/>
          </p:cNvPicPr>
          <p:nvPr>
            <p:ph sz="half" idx="2"/>
          </p:nvPr>
        </p:nvPicPr>
        <p:blipFill>
          <a:blip r:embed="rId3" cstate="print"/>
          <a:srcRect/>
          <a:stretch>
            <a:fillRect/>
          </a:stretch>
        </p:blipFill>
        <p:spPr bwMode="auto">
          <a:xfrm>
            <a:off x="4876800" y="1765200"/>
            <a:ext cx="3501372" cy="4102199"/>
          </a:xfrm>
          <a:prstGeom prst="rect">
            <a:avLst/>
          </a:prstGeom>
          <a:noFill/>
          <a:ln>
            <a:solidFill>
              <a:srgbClr val="FF0000"/>
            </a:solidFill>
          </a:ln>
        </p:spPr>
      </p:pic>
      <p:sp>
        <p:nvSpPr>
          <p:cNvPr id="8" name="TextBox 7"/>
          <p:cNvSpPr txBox="1"/>
          <p:nvPr/>
        </p:nvSpPr>
        <p:spPr>
          <a:xfrm>
            <a:off x="1066800" y="5486400"/>
            <a:ext cx="3733800" cy="646331"/>
          </a:xfrm>
          <a:prstGeom prst="rect">
            <a:avLst/>
          </a:prstGeom>
          <a:noFill/>
        </p:spPr>
        <p:txBody>
          <a:bodyPr wrap="square" rtlCol="0">
            <a:spAutoFit/>
          </a:bodyPr>
          <a:lstStyle/>
          <a:p>
            <a:r>
              <a:rPr lang="en-US" sz="1200" dirty="0" err="1" smtClean="0">
                <a:solidFill>
                  <a:schemeClr val="bg1"/>
                </a:solidFill>
              </a:rPr>
              <a:t>Missair</a:t>
            </a:r>
            <a:r>
              <a:rPr lang="en-US" sz="1200" dirty="0" smtClean="0">
                <a:solidFill>
                  <a:schemeClr val="bg1"/>
                </a:solidFill>
              </a:rPr>
              <a:t> A, et al. </a:t>
            </a:r>
            <a:r>
              <a:rPr lang="en-US" sz="1200" i="1" dirty="0" smtClean="0">
                <a:solidFill>
                  <a:schemeClr val="bg1"/>
                </a:solidFill>
              </a:rPr>
              <a:t>Surgery Under Extreme Conditions in the Aftermath of the 2010 Haiti Earthquake: the Importance of Regional Anesthesia.</a:t>
            </a:r>
            <a:r>
              <a:rPr lang="en-US" sz="1200" dirty="0" smtClean="0">
                <a:solidFill>
                  <a:schemeClr val="bg1"/>
                </a:solidFill>
              </a:rPr>
              <a:t>  PHDM 2010;25(6):487-493.  </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Treatments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Numerous alternate treatments have been studied in AE and found effective and useful</a:t>
            </a:r>
          </a:p>
          <a:p>
            <a:pPr lvl="1"/>
            <a:r>
              <a:rPr lang="en-US" dirty="0" smtClean="0"/>
              <a:t>Non-operative </a:t>
            </a:r>
            <a:r>
              <a:rPr lang="en-US" dirty="0" err="1" smtClean="0"/>
              <a:t>Tx</a:t>
            </a:r>
            <a:r>
              <a:rPr lang="en-US" dirty="0" smtClean="0"/>
              <a:t> of penetrating injuries</a:t>
            </a:r>
          </a:p>
          <a:p>
            <a:pPr lvl="1"/>
            <a:r>
              <a:rPr lang="en-US" dirty="0" smtClean="0"/>
              <a:t>Alternate airway methods</a:t>
            </a:r>
          </a:p>
          <a:p>
            <a:pPr lvl="1"/>
            <a:r>
              <a:rPr lang="en-US" dirty="0" smtClean="0"/>
              <a:t>Alternate fluid repletion methods</a:t>
            </a:r>
            <a:endParaRPr lang="en-US" dirty="0"/>
          </a:p>
        </p:txBody>
      </p:sp>
      <p:sp>
        <p:nvSpPr>
          <p:cNvPr id="5" name="Footer Placeholder 4"/>
          <p:cNvSpPr>
            <a:spLocks noGrp="1"/>
          </p:cNvSpPr>
          <p:nvPr>
            <p:ph type="ftr" sz="quarter" idx="11"/>
          </p:nvPr>
        </p:nvSpPr>
        <p:spPr/>
        <p:txBody>
          <a:bodyPr/>
          <a:lstStyle/>
          <a:p>
            <a:r>
              <a:rPr lang="en-US" smtClean="0"/>
              <a:t>Managing the Austere Environment</a:t>
            </a:r>
            <a:endParaRPr lang="en-US" dirty="0"/>
          </a:p>
        </p:txBody>
      </p:sp>
      <p:sp>
        <p:nvSpPr>
          <p:cNvPr id="6" name="Slide Number Placeholder 5"/>
          <p:cNvSpPr>
            <a:spLocks noGrp="1"/>
          </p:cNvSpPr>
          <p:nvPr>
            <p:ph type="sldNum" sz="quarter" idx="12"/>
          </p:nvPr>
        </p:nvSpPr>
        <p:spPr/>
        <p:txBody>
          <a:bodyPr/>
          <a:lstStyle/>
          <a:p>
            <a:fld id="{481C0600-613E-40C3-B06D-3C4C9CA39A84}" type="slidenum">
              <a:rPr lang="en-US" smtClean="0"/>
              <a:pPr/>
              <a:t>28</a:t>
            </a:fld>
            <a:endParaRPr lang="en-US" dirty="0"/>
          </a:p>
        </p:txBody>
      </p:sp>
      <p:pic>
        <p:nvPicPr>
          <p:cNvPr id="1026" name="Picture 2" descr="http://2.bp.blogspot.com/_at40W9D7dOI/TCY7AO8hOZI/AAAAAAAAApA/x47TAU5k-xs/s1600/Afghan+Medical+2.jpg"/>
          <p:cNvPicPr>
            <a:picLocks noGrp="1" noChangeAspect="1" noChangeArrowheads="1"/>
          </p:cNvPicPr>
          <p:nvPr>
            <p:ph sz="half" idx="2"/>
          </p:nvPr>
        </p:nvPicPr>
        <p:blipFill>
          <a:blip r:embed="rId2" cstate="print"/>
          <a:srcRect/>
          <a:stretch>
            <a:fillRect/>
          </a:stretch>
        </p:blipFill>
        <p:spPr bwMode="auto">
          <a:xfrm>
            <a:off x="4648200" y="2521609"/>
            <a:ext cx="4038600" cy="2683145"/>
          </a:xfrm>
          <a:prstGeom prst="rect">
            <a:avLst/>
          </a:prstGeom>
          <a:noFill/>
          <a:ln>
            <a:solidFill>
              <a:srgbClr val="FF0000"/>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Protocols</a:t>
            </a:r>
            <a:endParaRPr lang="en-US" dirty="0"/>
          </a:p>
        </p:txBody>
      </p:sp>
      <p:sp>
        <p:nvSpPr>
          <p:cNvPr id="3" name="Content Placeholder 2"/>
          <p:cNvSpPr>
            <a:spLocks noGrp="1"/>
          </p:cNvSpPr>
          <p:nvPr>
            <p:ph idx="1"/>
          </p:nvPr>
        </p:nvSpPr>
        <p:spPr/>
        <p:txBody>
          <a:bodyPr/>
          <a:lstStyle/>
          <a:p>
            <a:r>
              <a:rPr lang="en-US" dirty="0" smtClean="0">
                <a:solidFill>
                  <a:srgbClr val="FFFF00"/>
                </a:solidFill>
              </a:rPr>
              <a:t>Part of the General Approach to AE management – removing casualties from the AE</a:t>
            </a:r>
          </a:p>
          <a:p>
            <a:r>
              <a:rPr lang="en-US" dirty="0" smtClean="0">
                <a:solidFill>
                  <a:srgbClr val="FFFF00"/>
                </a:solidFill>
              </a:rPr>
              <a:t>Protocols must be in place to prioritize casualties for transport</a:t>
            </a:r>
          </a:p>
          <a:p>
            <a:r>
              <a:rPr lang="en-US" dirty="0" smtClean="0">
                <a:solidFill>
                  <a:srgbClr val="FFFF00"/>
                </a:solidFill>
              </a:rPr>
              <a:t>Part of the monitoring/triage routine even if transportation is not currently available</a:t>
            </a:r>
            <a:endParaRPr lang="en-US" dirty="0">
              <a:solidFill>
                <a:srgbClr val="FFFF00"/>
              </a:solidFill>
            </a:endParaRPr>
          </a:p>
        </p:txBody>
      </p:sp>
      <p:sp>
        <p:nvSpPr>
          <p:cNvPr id="4" name="Footer Placeholder 3"/>
          <p:cNvSpPr>
            <a:spLocks noGrp="1"/>
          </p:cNvSpPr>
          <p:nvPr>
            <p:ph type="ftr" sz="quarter" idx="11"/>
          </p:nvPr>
        </p:nvSpPr>
        <p:spPr/>
        <p:txBody>
          <a:bodyPr/>
          <a:lstStyle/>
          <a:p>
            <a:r>
              <a:rPr lang="en-US" smtClean="0"/>
              <a:t>Managing the Austere Environment</a:t>
            </a:r>
            <a:endParaRPr lang="en-US" dirty="0"/>
          </a:p>
        </p:txBody>
      </p:sp>
      <p:sp>
        <p:nvSpPr>
          <p:cNvPr id="5" name="Slide Number Placeholder 4"/>
          <p:cNvSpPr>
            <a:spLocks noGrp="1"/>
          </p:cNvSpPr>
          <p:nvPr>
            <p:ph type="sldNum" sz="quarter" idx="12"/>
          </p:nvPr>
        </p:nvSpPr>
        <p:spPr/>
        <p:txBody>
          <a:bodyPr/>
          <a:lstStyle/>
          <a:p>
            <a:fld id="{481C0600-613E-40C3-B06D-3C4C9CA39A84}"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Setting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FF00"/>
                </a:solidFill>
              </a:rPr>
              <a:t>Emergency Health Care is heavily based on technology</a:t>
            </a:r>
          </a:p>
          <a:p>
            <a:r>
              <a:rPr lang="en-US" dirty="0" smtClean="0">
                <a:solidFill>
                  <a:srgbClr val="FFFF00"/>
                </a:solidFill>
              </a:rPr>
              <a:t>Society is dependent on technology for almost all </a:t>
            </a:r>
            <a:r>
              <a:rPr lang="en-US" dirty="0" smtClean="0">
                <a:solidFill>
                  <a:srgbClr val="FFFF00"/>
                </a:solidFill>
              </a:rPr>
              <a:t>routine </a:t>
            </a:r>
            <a:r>
              <a:rPr lang="en-US" dirty="0" smtClean="0">
                <a:solidFill>
                  <a:srgbClr val="FFFF00"/>
                </a:solidFill>
              </a:rPr>
              <a:t>functions</a:t>
            </a:r>
          </a:p>
          <a:p>
            <a:r>
              <a:rPr lang="en-US" dirty="0" smtClean="0">
                <a:solidFill>
                  <a:srgbClr val="FFFF00"/>
                </a:solidFill>
              </a:rPr>
              <a:t>The infrastructure maintaining that technology is tenuous and subject to failure</a:t>
            </a:r>
          </a:p>
          <a:p>
            <a:r>
              <a:rPr lang="en-US" dirty="0" smtClean="0">
                <a:solidFill>
                  <a:srgbClr val="FFFF00"/>
                </a:solidFill>
              </a:rPr>
              <a:t>What has the general experience been with AEs in Oklahoma?</a:t>
            </a:r>
          </a:p>
          <a:p>
            <a:r>
              <a:rPr lang="en-US" dirty="0" smtClean="0">
                <a:solidFill>
                  <a:srgbClr val="FFFF00"/>
                </a:solidFill>
              </a:rPr>
              <a:t>What are some of the problems and solutions for imposed austere conditions?</a:t>
            </a:r>
          </a:p>
          <a:p>
            <a:endParaRPr lang="en-US" dirty="0"/>
          </a:p>
        </p:txBody>
      </p:sp>
      <p:sp>
        <p:nvSpPr>
          <p:cNvPr id="4" name="Slide Number Placeholder 3"/>
          <p:cNvSpPr>
            <a:spLocks noGrp="1"/>
          </p:cNvSpPr>
          <p:nvPr>
            <p:ph type="sldNum" sz="quarter" idx="12"/>
          </p:nvPr>
        </p:nvSpPr>
        <p:spPr/>
        <p:txBody>
          <a:bodyPr/>
          <a:lstStyle/>
          <a:p>
            <a:fld id="{481C0600-613E-40C3-B06D-3C4C9CA39A84}" type="slidenum">
              <a:rPr lang="en-US" smtClean="0"/>
              <a:pPr/>
              <a:t>3</a:t>
            </a:fld>
            <a:endParaRPr lang="en-US" dirty="0"/>
          </a:p>
        </p:txBody>
      </p:sp>
      <p:sp>
        <p:nvSpPr>
          <p:cNvPr id="5" name="Footer Placeholder 4"/>
          <p:cNvSpPr>
            <a:spLocks noGrp="1"/>
          </p:cNvSpPr>
          <p:nvPr>
            <p:ph type="ftr" sz="quarter" idx="11"/>
          </p:nvPr>
        </p:nvSpPr>
        <p:spPr/>
        <p:txBody>
          <a:bodyPr/>
          <a:lstStyle/>
          <a:p>
            <a:r>
              <a:rPr lang="en-US" dirty="0" smtClean="0"/>
              <a:t>Managing the Austere Environment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Oxygen/Medical Gasses</a:t>
            </a:r>
            <a:endParaRPr lang="en-US" dirty="0"/>
          </a:p>
        </p:txBody>
      </p:sp>
      <p:sp>
        <p:nvSpPr>
          <p:cNvPr id="3" name="Content Placeholder 2"/>
          <p:cNvSpPr>
            <a:spLocks noGrp="1"/>
          </p:cNvSpPr>
          <p:nvPr>
            <p:ph sz="half" idx="1"/>
          </p:nvPr>
        </p:nvSpPr>
        <p:spPr/>
        <p:txBody>
          <a:bodyPr/>
          <a:lstStyle/>
          <a:p>
            <a:r>
              <a:rPr lang="en-US" dirty="0" smtClean="0">
                <a:solidFill>
                  <a:srgbClr val="FFFF00"/>
                </a:solidFill>
              </a:rPr>
              <a:t>Restrict O2 use to documented hypoxia</a:t>
            </a:r>
          </a:p>
          <a:p>
            <a:r>
              <a:rPr lang="en-US" dirty="0" smtClean="0">
                <a:solidFill>
                  <a:srgbClr val="FFFF00"/>
                </a:solidFill>
              </a:rPr>
              <a:t>Use of O2 conserving systems</a:t>
            </a:r>
          </a:p>
          <a:p>
            <a:r>
              <a:rPr lang="en-US" dirty="0" smtClean="0">
                <a:solidFill>
                  <a:srgbClr val="FFFF00"/>
                </a:solidFill>
              </a:rPr>
              <a:t>Reuse of some delivery devices </a:t>
            </a:r>
            <a:endParaRPr lang="en-US" dirty="0">
              <a:solidFill>
                <a:srgbClr val="FFFF00"/>
              </a:solidFill>
            </a:endParaRPr>
          </a:p>
        </p:txBody>
      </p:sp>
      <p:sp>
        <p:nvSpPr>
          <p:cNvPr id="4" name="Footer Placeholder 3"/>
          <p:cNvSpPr>
            <a:spLocks noGrp="1"/>
          </p:cNvSpPr>
          <p:nvPr>
            <p:ph type="ftr" sz="quarter" idx="11"/>
          </p:nvPr>
        </p:nvSpPr>
        <p:spPr/>
        <p:txBody>
          <a:bodyPr/>
          <a:lstStyle/>
          <a:p>
            <a:r>
              <a:rPr lang="en-US" smtClean="0"/>
              <a:t>Managing the Austere Environment</a:t>
            </a:r>
            <a:endParaRPr lang="en-US" dirty="0"/>
          </a:p>
        </p:txBody>
      </p:sp>
      <p:sp>
        <p:nvSpPr>
          <p:cNvPr id="5" name="Slide Number Placeholder 4"/>
          <p:cNvSpPr>
            <a:spLocks noGrp="1"/>
          </p:cNvSpPr>
          <p:nvPr>
            <p:ph type="sldNum" sz="quarter" idx="12"/>
          </p:nvPr>
        </p:nvSpPr>
        <p:spPr/>
        <p:txBody>
          <a:bodyPr/>
          <a:lstStyle/>
          <a:p>
            <a:fld id="{481C0600-613E-40C3-B06D-3C4C9CA39A84}" type="slidenum">
              <a:rPr lang="en-US" smtClean="0"/>
              <a:pPr/>
              <a:t>30</a:t>
            </a:fld>
            <a:endParaRPr lang="en-US" dirty="0"/>
          </a:p>
        </p:txBody>
      </p:sp>
      <p:pic>
        <p:nvPicPr>
          <p:cNvPr id="7170" name="Picture 2" descr="http://img.cheaponsale.com/photo/ps111546/medical_oxygen_cylinders.jpg"/>
          <p:cNvPicPr>
            <a:picLocks noGrp="1" noChangeAspect="1" noChangeArrowheads="1"/>
          </p:cNvPicPr>
          <p:nvPr>
            <p:ph sz="half" idx="2"/>
          </p:nvPr>
        </p:nvPicPr>
        <p:blipFill>
          <a:blip r:embed="rId2" cstate="print"/>
          <a:srcRect/>
          <a:stretch>
            <a:fillRect/>
          </a:stretch>
        </p:blipFill>
        <p:spPr bwMode="auto">
          <a:xfrm>
            <a:off x="4689745" y="2438400"/>
            <a:ext cx="4019416" cy="2895600"/>
          </a:xfrm>
          <a:prstGeom prst="rect">
            <a:avLst/>
          </a:prstGeom>
          <a:noFill/>
          <a:ln>
            <a:solidFill>
              <a:srgbClr val="FF0000"/>
            </a:solid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solidFill>
                  <a:srgbClr val="FFFF00"/>
                </a:solidFill>
              </a:rPr>
              <a:t>Use of alternate Rx (stockpiled)</a:t>
            </a:r>
          </a:p>
          <a:p>
            <a:r>
              <a:rPr lang="en-US" dirty="0" smtClean="0">
                <a:solidFill>
                  <a:srgbClr val="FFFF00"/>
                </a:solidFill>
              </a:rPr>
              <a:t>Gravity drips for infusions</a:t>
            </a:r>
          </a:p>
          <a:p>
            <a:r>
              <a:rPr lang="en-US" dirty="0" smtClean="0">
                <a:solidFill>
                  <a:srgbClr val="FFFF00"/>
                </a:solidFill>
              </a:rPr>
              <a:t>Alternate routes (IM, SQ, PO, IV)</a:t>
            </a:r>
          </a:p>
          <a:p>
            <a:r>
              <a:rPr lang="en-US" dirty="0" smtClean="0">
                <a:solidFill>
                  <a:srgbClr val="FFFF00"/>
                </a:solidFill>
              </a:rPr>
              <a:t>Use of adjunctive Rx (NSAIDs, Antihistamines)</a:t>
            </a:r>
          </a:p>
          <a:p>
            <a:r>
              <a:rPr lang="en-US" dirty="0" smtClean="0">
                <a:solidFill>
                  <a:srgbClr val="FFFF00"/>
                </a:solidFill>
              </a:rPr>
              <a:t>Palliative care</a:t>
            </a:r>
            <a:endParaRPr lang="en-US" dirty="0">
              <a:solidFill>
                <a:srgbClr val="FFFF00"/>
              </a:solidFill>
            </a:endParaRPr>
          </a:p>
        </p:txBody>
      </p:sp>
      <p:sp>
        <p:nvSpPr>
          <p:cNvPr id="4" name="Footer Placeholder 3"/>
          <p:cNvSpPr>
            <a:spLocks noGrp="1"/>
          </p:cNvSpPr>
          <p:nvPr>
            <p:ph type="ftr" sz="quarter" idx="11"/>
          </p:nvPr>
        </p:nvSpPr>
        <p:spPr/>
        <p:txBody>
          <a:bodyPr/>
          <a:lstStyle/>
          <a:p>
            <a:r>
              <a:rPr lang="en-US" smtClean="0"/>
              <a:t>Managing the Austere Environment</a:t>
            </a:r>
            <a:endParaRPr lang="en-US" dirty="0"/>
          </a:p>
        </p:txBody>
      </p:sp>
      <p:sp>
        <p:nvSpPr>
          <p:cNvPr id="5" name="Slide Number Placeholder 4"/>
          <p:cNvSpPr>
            <a:spLocks noGrp="1"/>
          </p:cNvSpPr>
          <p:nvPr>
            <p:ph type="sldNum" sz="quarter" idx="12"/>
          </p:nvPr>
        </p:nvSpPr>
        <p:spPr/>
        <p:txBody>
          <a:bodyPr/>
          <a:lstStyle/>
          <a:p>
            <a:fld id="{481C0600-613E-40C3-B06D-3C4C9CA39A84}" type="slidenum">
              <a:rPr lang="en-US" smtClean="0"/>
              <a:pPr/>
              <a:t>31</a:t>
            </a:fld>
            <a:endParaRPr lang="en-US" dirty="0"/>
          </a:p>
        </p:txBody>
      </p:sp>
      <p:pic>
        <p:nvPicPr>
          <p:cNvPr id="6146" name="Picture 2" descr="http://www.depressionofspirits.com/wp-content/uploads/2008/09/medications.png"/>
          <p:cNvPicPr>
            <a:picLocks noGrp="1" noChangeAspect="1" noChangeArrowheads="1"/>
          </p:cNvPicPr>
          <p:nvPr>
            <p:ph sz="half" idx="2"/>
          </p:nvPr>
        </p:nvPicPr>
        <p:blipFill>
          <a:blip r:embed="rId2" cstate="print"/>
          <a:srcRect/>
          <a:stretch>
            <a:fillRect/>
          </a:stretch>
        </p:blipFill>
        <p:spPr bwMode="auto">
          <a:xfrm>
            <a:off x="4648200" y="2502349"/>
            <a:ext cx="4038600" cy="2721665"/>
          </a:xfrm>
          <a:prstGeom prst="rect">
            <a:avLst/>
          </a:prstGeom>
          <a:noFill/>
          <a:ln>
            <a:solidFill>
              <a:srgbClr val="FF0000"/>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Fluids/Hemodynamic Support</a:t>
            </a:r>
            <a:endParaRPr lang="en-US" dirty="0"/>
          </a:p>
        </p:txBody>
      </p:sp>
      <p:sp>
        <p:nvSpPr>
          <p:cNvPr id="3" name="Content Placeholder 2"/>
          <p:cNvSpPr>
            <a:spLocks noGrp="1"/>
          </p:cNvSpPr>
          <p:nvPr>
            <p:ph sz="half" idx="1"/>
          </p:nvPr>
        </p:nvSpPr>
        <p:spPr/>
        <p:txBody>
          <a:bodyPr>
            <a:normAutofit fontScale="92500"/>
          </a:bodyPr>
          <a:lstStyle/>
          <a:p>
            <a:r>
              <a:rPr lang="en-US" dirty="0" smtClean="0">
                <a:solidFill>
                  <a:srgbClr val="FFFF00"/>
                </a:solidFill>
              </a:rPr>
              <a:t>Use of stockpiled or less expensive agents</a:t>
            </a:r>
          </a:p>
          <a:p>
            <a:r>
              <a:rPr lang="en-US" dirty="0" smtClean="0">
                <a:solidFill>
                  <a:srgbClr val="FFFF00"/>
                </a:solidFill>
              </a:rPr>
              <a:t>Gravity drips</a:t>
            </a:r>
          </a:p>
          <a:p>
            <a:r>
              <a:rPr lang="en-US" dirty="0" smtClean="0">
                <a:solidFill>
                  <a:srgbClr val="FFFF00"/>
                </a:solidFill>
              </a:rPr>
              <a:t>Limit invasive monitoring (use clinical monitoring parameters)</a:t>
            </a:r>
          </a:p>
          <a:p>
            <a:r>
              <a:rPr lang="en-US" dirty="0" smtClean="0">
                <a:solidFill>
                  <a:srgbClr val="FFFF00"/>
                </a:solidFill>
              </a:rPr>
              <a:t>Reuse of some catheters (protocols for cleaning)</a:t>
            </a:r>
          </a:p>
        </p:txBody>
      </p:sp>
      <p:sp>
        <p:nvSpPr>
          <p:cNvPr id="4" name="Footer Placeholder 3"/>
          <p:cNvSpPr>
            <a:spLocks noGrp="1"/>
          </p:cNvSpPr>
          <p:nvPr>
            <p:ph type="ftr" sz="quarter" idx="11"/>
          </p:nvPr>
        </p:nvSpPr>
        <p:spPr/>
        <p:txBody>
          <a:bodyPr/>
          <a:lstStyle/>
          <a:p>
            <a:r>
              <a:rPr lang="en-US" smtClean="0"/>
              <a:t>Managing the Austere Environment</a:t>
            </a:r>
            <a:endParaRPr lang="en-US" dirty="0"/>
          </a:p>
        </p:txBody>
      </p:sp>
      <p:sp>
        <p:nvSpPr>
          <p:cNvPr id="5" name="Slide Number Placeholder 4"/>
          <p:cNvSpPr>
            <a:spLocks noGrp="1"/>
          </p:cNvSpPr>
          <p:nvPr>
            <p:ph type="sldNum" sz="quarter" idx="12"/>
          </p:nvPr>
        </p:nvSpPr>
        <p:spPr/>
        <p:txBody>
          <a:bodyPr/>
          <a:lstStyle/>
          <a:p>
            <a:fld id="{481C0600-613E-40C3-B06D-3C4C9CA39A84}" type="slidenum">
              <a:rPr lang="en-US" smtClean="0"/>
              <a:pPr/>
              <a:t>32</a:t>
            </a:fld>
            <a:endParaRPr lang="en-US" dirty="0"/>
          </a:p>
        </p:txBody>
      </p:sp>
      <p:pic>
        <p:nvPicPr>
          <p:cNvPr id="5124" name="Picture 4" descr="http://cache4.asset-cache.net/xc/BC5231-001.jpg?v=1&amp;c=IWSAsset&amp;k=2&amp;d=F5B5107058D53DF525CAA4BD4D3E9169B5EBEC0C4D3FE3287E174370150407AFE30A760B0D811297"/>
          <p:cNvPicPr>
            <a:picLocks noGrp="1" noChangeAspect="1" noChangeArrowheads="1"/>
          </p:cNvPicPr>
          <p:nvPr>
            <p:ph sz="half" idx="2"/>
          </p:nvPr>
        </p:nvPicPr>
        <p:blipFill>
          <a:blip r:embed="rId2" cstate="print"/>
          <a:srcRect/>
          <a:stretch>
            <a:fillRect/>
          </a:stretch>
        </p:blipFill>
        <p:spPr bwMode="auto">
          <a:xfrm>
            <a:off x="4833937" y="1758156"/>
            <a:ext cx="3667125" cy="4210050"/>
          </a:xfrm>
          <a:prstGeom prst="rect">
            <a:avLst/>
          </a:prstGeom>
          <a:noFill/>
          <a:ln>
            <a:solidFill>
              <a:srgbClr val="FF0000"/>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Ventilation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solidFill>
                  <a:srgbClr val="FFFF00"/>
                </a:solidFill>
              </a:rPr>
              <a:t>Use of alternative ventilation devices</a:t>
            </a:r>
          </a:p>
          <a:p>
            <a:r>
              <a:rPr lang="en-US" dirty="0" smtClean="0">
                <a:solidFill>
                  <a:srgbClr val="FFFF00"/>
                </a:solidFill>
              </a:rPr>
              <a:t>Reduce or eliminate elective procedures</a:t>
            </a:r>
          </a:p>
          <a:p>
            <a:r>
              <a:rPr lang="en-US" dirty="0" smtClean="0">
                <a:solidFill>
                  <a:srgbClr val="FFFF00"/>
                </a:solidFill>
              </a:rPr>
              <a:t>Adjust intubation threshold</a:t>
            </a:r>
          </a:p>
          <a:p>
            <a:r>
              <a:rPr lang="en-US" dirty="0" smtClean="0">
                <a:solidFill>
                  <a:srgbClr val="FFFF00"/>
                </a:solidFill>
              </a:rPr>
              <a:t>Reuse of  ventilator circuits</a:t>
            </a:r>
          </a:p>
          <a:p>
            <a:r>
              <a:rPr lang="en-US" dirty="0" smtClean="0">
                <a:solidFill>
                  <a:srgbClr val="FFFF00"/>
                </a:solidFill>
              </a:rPr>
              <a:t>Ventilator Triage Protocols</a:t>
            </a:r>
            <a:endParaRPr lang="en-US" dirty="0">
              <a:solidFill>
                <a:srgbClr val="FFFF00"/>
              </a:solidFill>
            </a:endParaRPr>
          </a:p>
        </p:txBody>
      </p:sp>
      <p:sp>
        <p:nvSpPr>
          <p:cNvPr id="4" name="Footer Placeholder 3"/>
          <p:cNvSpPr>
            <a:spLocks noGrp="1"/>
          </p:cNvSpPr>
          <p:nvPr>
            <p:ph type="ftr" sz="quarter" idx="11"/>
          </p:nvPr>
        </p:nvSpPr>
        <p:spPr/>
        <p:txBody>
          <a:bodyPr/>
          <a:lstStyle/>
          <a:p>
            <a:r>
              <a:rPr lang="en-US" dirty="0" smtClean="0"/>
              <a:t>Managing the Austere Environment</a:t>
            </a:r>
            <a:endParaRPr lang="en-US" dirty="0"/>
          </a:p>
        </p:txBody>
      </p:sp>
      <p:sp>
        <p:nvSpPr>
          <p:cNvPr id="5" name="Slide Number Placeholder 4"/>
          <p:cNvSpPr>
            <a:spLocks noGrp="1"/>
          </p:cNvSpPr>
          <p:nvPr>
            <p:ph type="sldNum" sz="quarter" idx="12"/>
          </p:nvPr>
        </p:nvSpPr>
        <p:spPr/>
        <p:txBody>
          <a:bodyPr/>
          <a:lstStyle/>
          <a:p>
            <a:fld id="{481C0600-613E-40C3-B06D-3C4C9CA39A84}" type="slidenum">
              <a:rPr lang="en-US" smtClean="0"/>
              <a:pPr/>
              <a:t>33</a:t>
            </a:fld>
            <a:endParaRPr lang="en-US" dirty="0"/>
          </a:p>
        </p:txBody>
      </p:sp>
      <p:pic>
        <p:nvPicPr>
          <p:cNvPr id="4098" name="Picture 2" descr="http://bepast.org/docs/photos/botulinum/ventilator.jpg"/>
          <p:cNvPicPr>
            <a:picLocks noGrp="1" noChangeAspect="1" noChangeArrowheads="1"/>
          </p:cNvPicPr>
          <p:nvPr>
            <p:ph sz="half" idx="2"/>
          </p:nvPr>
        </p:nvPicPr>
        <p:blipFill>
          <a:blip r:embed="rId2" cstate="print"/>
          <a:srcRect/>
          <a:stretch>
            <a:fillRect/>
          </a:stretch>
        </p:blipFill>
        <p:spPr bwMode="auto">
          <a:xfrm>
            <a:off x="4743965" y="1600200"/>
            <a:ext cx="3847069" cy="4525963"/>
          </a:xfrm>
          <a:prstGeom prst="rect">
            <a:avLst/>
          </a:prstGeom>
          <a:noFill/>
          <a:ln>
            <a:solidFill>
              <a:srgbClr val="FF0000"/>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a:t>
            </a:r>
            <a:endParaRPr lang="en-US" dirty="0"/>
          </a:p>
        </p:txBody>
      </p:sp>
      <p:sp>
        <p:nvSpPr>
          <p:cNvPr id="3" name="Content Placeholder 2"/>
          <p:cNvSpPr>
            <a:spLocks noGrp="1"/>
          </p:cNvSpPr>
          <p:nvPr>
            <p:ph sz="half" idx="1"/>
          </p:nvPr>
        </p:nvSpPr>
        <p:spPr/>
        <p:txBody>
          <a:bodyPr/>
          <a:lstStyle/>
          <a:p>
            <a:r>
              <a:rPr lang="en-US" dirty="0" smtClean="0">
                <a:solidFill>
                  <a:srgbClr val="FFFF00"/>
                </a:solidFill>
              </a:rPr>
              <a:t>Family assistance</a:t>
            </a:r>
          </a:p>
          <a:p>
            <a:r>
              <a:rPr lang="en-US" dirty="0" smtClean="0">
                <a:solidFill>
                  <a:srgbClr val="FFFF00"/>
                </a:solidFill>
              </a:rPr>
              <a:t>Ancillary staff re-tasking</a:t>
            </a:r>
          </a:p>
          <a:p>
            <a:r>
              <a:rPr lang="en-US" dirty="0" smtClean="0">
                <a:solidFill>
                  <a:srgbClr val="FFFF00"/>
                </a:solidFill>
              </a:rPr>
              <a:t>Limit choices</a:t>
            </a:r>
          </a:p>
          <a:p>
            <a:r>
              <a:rPr lang="en-US" dirty="0" smtClean="0">
                <a:solidFill>
                  <a:srgbClr val="FFFF00"/>
                </a:solidFill>
              </a:rPr>
              <a:t>Tube feedings over TPN</a:t>
            </a:r>
          </a:p>
          <a:p>
            <a:r>
              <a:rPr lang="en-US" dirty="0" smtClean="0">
                <a:solidFill>
                  <a:srgbClr val="FFFF00"/>
                </a:solidFill>
              </a:rPr>
              <a:t>Reuse of some feeding equipment</a:t>
            </a:r>
          </a:p>
        </p:txBody>
      </p:sp>
      <p:sp>
        <p:nvSpPr>
          <p:cNvPr id="4" name="Footer Placeholder 3"/>
          <p:cNvSpPr>
            <a:spLocks noGrp="1"/>
          </p:cNvSpPr>
          <p:nvPr>
            <p:ph type="ftr" sz="quarter" idx="11"/>
          </p:nvPr>
        </p:nvSpPr>
        <p:spPr/>
        <p:txBody>
          <a:bodyPr/>
          <a:lstStyle/>
          <a:p>
            <a:r>
              <a:rPr lang="en-US" dirty="0" smtClean="0"/>
              <a:t>Managing the Austere Environment</a:t>
            </a:r>
            <a:endParaRPr lang="en-US" dirty="0"/>
          </a:p>
        </p:txBody>
      </p:sp>
      <p:sp>
        <p:nvSpPr>
          <p:cNvPr id="5" name="Slide Number Placeholder 4"/>
          <p:cNvSpPr>
            <a:spLocks noGrp="1"/>
          </p:cNvSpPr>
          <p:nvPr>
            <p:ph type="sldNum" sz="quarter" idx="12"/>
          </p:nvPr>
        </p:nvSpPr>
        <p:spPr/>
        <p:txBody>
          <a:bodyPr/>
          <a:lstStyle/>
          <a:p>
            <a:fld id="{481C0600-613E-40C3-B06D-3C4C9CA39A84}" type="slidenum">
              <a:rPr lang="en-US" smtClean="0"/>
              <a:pPr/>
              <a:t>34</a:t>
            </a:fld>
            <a:endParaRPr lang="en-US" dirty="0"/>
          </a:p>
        </p:txBody>
      </p:sp>
      <p:pic>
        <p:nvPicPr>
          <p:cNvPr id="3074" name="Picture 2" descr="http://www.cookmedical.com/ir/content/lg_thumbnail/sur_tpnd.jpg"/>
          <p:cNvPicPr>
            <a:picLocks noGrp="1" noChangeAspect="1" noChangeArrowheads="1"/>
          </p:cNvPicPr>
          <p:nvPr>
            <p:ph sz="half" idx="2"/>
          </p:nvPr>
        </p:nvPicPr>
        <p:blipFill>
          <a:blip r:embed="rId2" cstate="print"/>
          <a:srcRect/>
          <a:stretch>
            <a:fillRect/>
          </a:stretch>
        </p:blipFill>
        <p:spPr bwMode="auto">
          <a:xfrm>
            <a:off x="4762500" y="2403951"/>
            <a:ext cx="3810000" cy="2918460"/>
          </a:xfrm>
          <a:prstGeom prst="rect">
            <a:avLst/>
          </a:prstGeom>
          <a:noFill/>
          <a:ln>
            <a:solidFill>
              <a:srgbClr val="FF0000"/>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FFFF00"/>
                </a:solidFill>
              </a:rPr>
              <a:t>Protocols for outside personnel</a:t>
            </a:r>
          </a:p>
          <a:p>
            <a:r>
              <a:rPr lang="en-US" dirty="0" smtClean="0">
                <a:solidFill>
                  <a:srgbClr val="FFFF00"/>
                </a:solidFill>
              </a:rPr>
              <a:t>Protocols for use of local, state, regional and federal personnel</a:t>
            </a:r>
          </a:p>
          <a:p>
            <a:r>
              <a:rPr lang="en-US" dirty="0" smtClean="0">
                <a:solidFill>
                  <a:srgbClr val="FFFF00"/>
                </a:solidFill>
              </a:rPr>
              <a:t>Protocols for non-professional personnel in specific roles</a:t>
            </a:r>
          </a:p>
          <a:p>
            <a:r>
              <a:rPr lang="en-US" dirty="0" smtClean="0">
                <a:solidFill>
                  <a:srgbClr val="FFFF00"/>
                </a:solidFill>
              </a:rPr>
              <a:t>Use of JITT for some personnel</a:t>
            </a:r>
          </a:p>
          <a:p>
            <a:r>
              <a:rPr lang="en-US" dirty="0" smtClean="0">
                <a:solidFill>
                  <a:srgbClr val="FFFF00"/>
                </a:solidFill>
              </a:rPr>
              <a:t>Extended supervision protocols</a:t>
            </a:r>
          </a:p>
          <a:p>
            <a:r>
              <a:rPr lang="en-US" dirty="0" smtClean="0">
                <a:solidFill>
                  <a:srgbClr val="FFFF00"/>
                </a:solidFill>
              </a:rPr>
              <a:t>Re-tasking of some administrative personnel</a:t>
            </a:r>
          </a:p>
          <a:p>
            <a:r>
              <a:rPr lang="en-US" dirty="0" smtClean="0">
                <a:solidFill>
                  <a:srgbClr val="FFFF00"/>
                </a:solidFill>
              </a:rPr>
              <a:t>Reduction of administrative demands</a:t>
            </a:r>
            <a:endParaRPr lang="en-US" dirty="0">
              <a:solidFill>
                <a:srgbClr val="FFFF00"/>
              </a:solidFill>
            </a:endParaRPr>
          </a:p>
        </p:txBody>
      </p:sp>
      <p:sp>
        <p:nvSpPr>
          <p:cNvPr id="4" name="Footer Placeholder 3"/>
          <p:cNvSpPr>
            <a:spLocks noGrp="1"/>
          </p:cNvSpPr>
          <p:nvPr>
            <p:ph type="ftr" sz="quarter" idx="11"/>
          </p:nvPr>
        </p:nvSpPr>
        <p:spPr/>
        <p:txBody>
          <a:bodyPr/>
          <a:lstStyle/>
          <a:p>
            <a:r>
              <a:rPr lang="en-US" dirty="0" smtClean="0"/>
              <a:t>Managing the Austere Environment</a:t>
            </a:r>
            <a:endParaRPr lang="en-US" dirty="0"/>
          </a:p>
        </p:txBody>
      </p:sp>
      <p:sp>
        <p:nvSpPr>
          <p:cNvPr id="5" name="Slide Number Placeholder 4"/>
          <p:cNvSpPr>
            <a:spLocks noGrp="1"/>
          </p:cNvSpPr>
          <p:nvPr>
            <p:ph type="sldNum" sz="quarter" idx="12"/>
          </p:nvPr>
        </p:nvSpPr>
        <p:spPr/>
        <p:txBody>
          <a:bodyPr/>
          <a:lstStyle/>
          <a:p>
            <a:fld id="{481C0600-613E-40C3-B06D-3C4C9CA39A84}"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a:bodyPr>
          <a:lstStyle/>
          <a:p>
            <a:r>
              <a:rPr lang="en-US" dirty="0" smtClean="0">
                <a:solidFill>
                  <a:srgbClr val="FFFF00"/>
                </a:solidFill>
              </a:rPr>
              <a:t>Imposed AEs present numerous challenges to the provision of the health care needs of a population</a:t>
            </a:r>
          </a:p>
          <a:p>
            <a:r>
              <a:rPr lang="en-US" dirty="0" smtClean="0">
                <a:solidFill>
                  <a:srgbClr val="FFFF00"/>
                </a:solidFill>
              </a:rPr>
              <a:t>Leadership, guidance, and protocols must be in place for the potential AE causing events</a:t>
            </a:r>
          </a:p>
          <a:p>
            <a:r>
              <a:rPr lang="en-US" dirty="0" smtClean="0">
                <a:solidFill>
                  <a:srgbClr val="FFFF00"/>
                </a:solidFill>
              </a:rPr>
              <a:t>Planning should be based on risk assessment and valid assumptions</a:t>
            </a:r>
          </a:p>
          <a:p>
            <a:r>
              <a:rPr lang="en-US" dirty="0" smtClean="0">
                <a:solidFill>
                  <a:srgbClr val="FFFF00"/>
                </a:solidFill>
              </a:rPr>
              <a:t>Planning and creative actions will decrease the adverse impact of and AE on the community</a:t>
            </a:r>
            <a:endParaRPr lang="en-US" dirty="0">
              <a:solidFill>
                <a:srgbClr val="FFFF00"/>
              </a:solidFill>
            </a:endParaRPr>
          </a:p>
        </p:txBody>
      </p:sp>
      <p:sp>
        <p:nvSpPr>
          <p:cNvPr id="4" name="Footer Placeholder 3"/>
          <p:cNvSpPr>
            <a:spLocks noGrp="1"/>
          </p:cNvSpPr>
          <p:nvPr>
            <p:ph type="ftr" sz="quarter" idx="11"/>
          </p:nvPr>
        </p:nvSpPr>
        <p:spPr/>
        <p:txBody>
          <a:bodyPr/>
          <a:lstStyle/>
          <a:p>
            <a:r>
              <a:rPr lang="en-US" dirty="0" smtClean="0"/>
              <a:t>Managing the Austere Environment</a:t>
            </a:r>
            <a:endParaRPr lang="en-US" dirty="0"/>
          </a:p>
        </p:txBody>
      </p:sp>
      <p:sp>
        <p:nvSpPr>
          <p:cNvPr id="5" name="Slide Number Placeholder 4"/>
          <p:cNvSpPr>
            <a:spLocks noGrp="1"/>
          </p:cNvSpPr>
          <p:nvPr>
            <p:ph type="sldNum" sz="quarter" idx="12"/>
          </p:nvPr>
        </p:nvSpPr>
        <p:spPr/>
        <p:txBody>
          <a:bodyPr/>
          <a:lstStyle/>
          <a:p>
            <a:fld id="{481C0600-613E-40C3-B06D-3C4C9CA39A84}"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THANK YOU</a:t>
            </a:r>
            <a:endParaRPr lang="en-US" dirty="0"/>
          </a:p>
        </p:txBody>
      </p:sp>
      <p:sp>
        <p:nvSpPr>
          <p:cNvPr id="6" name="Content Placeholder 5"/>
          <p:cNvSpPr>
            <a:spLocks noGrp="1"/>
          </p:cNvSpPr>
          <p:nvPr>
            <p:ph sz="half" idx="1"/>
          </p:nvPr>
        </p:nvSpPr>
        <p:spPr/>
        <p:txBody>
          <a:bodyPr/>
          <a:lstStyle/>
          <a:p>
            <a:pPr fontAlgn="auto">
              <a:spcAft>
                <a:spcPts val="0"/>
              </a:spcAft>
              <a:defRPr/>
            </a:pPr>
            <a:r>
              <a:rPr lang="en-US" dirty="0" smtClean="0">
                <a:effectLst>
                  <a:outerShdw blurRad="50800" dist="38100" algn="tr" rotWithShape="0">
                    <a:prstClr val="black">
                      <a:alpha val="40000"/>
                    </a:prstClr>
                  </a:outerShdw>
                </a:effectLst>
              </a:rPr>
              <a:t>The universe grants no species the </a:t>
            </a:r>
            <a:r>
              <a:rPr lang="en-US" i="1" dirty="0" smtClean="0">
                <a:effectLst>
                  <a:outerShdw blurRad="50800" dist="38100" algn="tr" rotWithShape="0">
                    <a:prstClr val="black">
                      <a:alpha val="40000"/>
                    </a:prstClr>
                  </a:outerShdw>
                </a:effectLst>
              </a:rPr>
              <a:t>right</a:t>
            </a:r>
            <a:r>
              <a:rPr lang="en-US" dirty="0" smtClean="0">
                <a:effectLst>
                  <a:outerShdw blurRad="50800" dist="38100" algn="tr" rotWithShape="0">
                    <a:prstClr val="black">
                      <a:alpha val="40000"/>
                    </a:prstClr>
                  </a:outerShdw>
                </a:effectLst>
              </a:rPr>
              <a:t> to survive.  However, the practice of disaster medicine, in the true tradition of medicine, may suggest that humanity has a </a:t>
            </a:r>
            <a:r>
              <a:rPr lang="en-US" i="1" dirty="0" smtClean="0">
                <a:effectLst>
                  <a:outerShdw blurRad="50800" dist="38100" algn="tr" rotWithShape="0">
                    <a:prstClr val="black">
                      <a:alpha val="40000"/>
                    </a:prstClr>
                  </a:outerShdw>
                </a:effectLst>
              </a:rPr>
              <a:t>reason</a:t>
            </a:r>
            <a:r>
              <a:rPr lang="en-US" dirty="0" smtClean="0">
                <a:effectLst>
                  <a:outerShdw blurRad="50800" dist="38100" algn="tr" rotWithShape="0">
                    <a:prstClr val="black">
                      <a:alpha val="40000"/>
                    </a:prstClr>
                  </a:outerShdw>
                </a:effectLst>
              </a:rPr>
              <a:t> to survive.</a:t>
            </a:r>
          </a:p>
          <a:p>
            <a:pPr fontAlgn="auto">
              <a:spcAft>
                <a:spcPts val="0"/>
              </a:spcAft>
              <a:defRPr/>
            </a:pPr>
            <a:endParaRPr lang="en-US" dirty="0"/>
          </a:p>
        </p:txBody>
      </p:sp>
      <p:sp>
        <p:nvSpPr>
          <p:cNvPr id="39940"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smtClean="0"/>
              <a:t>Managing the Austere Environment</a:t>
            </a:r>
            <a:endParaRPr lang="en-US" dirty="0"/>
          </a:p>
        </p:txBody>
      </p:sp>
      <p:sp>
        <p:nvSpPr>
          <p:cNvPr id="39941"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4CA34F-0B1F-42D9-B347-60F7A6F426A0}" type="slidenum">
              <a:rPr lang="en-US"/>
              <a:pPr fontAlgn="base">
                <a:spcBef>
                  <a:spcPct val="0"/>
                </a:spcBef>
                <a:spcAft>
                  <a:spcPct val="0"/>
                </a:spcAft>
              </a:pPr>
              <a:t>37</a:t>
            </a:fld>
            <a:endParaRPr lang="en-US" dirty="0"/>
          </a:p>
        </p:txBody>
      </p:sp>
      <p:pic>
        <p:nvPicPr>
          <p:cNvPr id="39942" name="Picture 4" descr="http://www.1800ketubah.com/order/order_images/MichaelAngelo.jpg"/>
          <p:cNvPicPr>
            <a:picLocks noGrp="1" noChangeAspect="1" noChangeArrowheads="1"/>
          </p:cNvPicPr>
          <p:nvPr>
            <p:ph sz="half" idx="2"/>
          </p:nvPr>
        </p:nvPicPr>
        <p:blipFill>
          <a:blip r:embed="rId3" cstate="print"/>
          <a:srcRect/>
          <a:stretch>
            <a:fillRect/>
          </a:stretch>
        </p:blipFill>
        <p:spPr bwMode="auto">
          <a:xfrm>
            <a:off x="4762500" y="2433638"/>
            <a:ext cx="3810000" cy="2857500"/>
          </a:xfrm>
          <a:ln>
            <a:solidFill>
              <a:srgbClr val="FFFF00"/>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Austere Environment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FFFF00"/>
                </a:solidFill>
              </a:rPr>
              <a:t>Provision of care in restricted environments</a:t>
            </a:r>
          </a:p>
          <a:p>
            <a:pPr lvl="1"/>
            <a:r>
              <a:rPr lang="en-US" dirty="0" smtClean="0">
                <a:solidFill>
                  <a:srgbClr val="FFC000"/>
                </a:solidFill>
              </a:rPr>
              <a:t>Military Medicine</a:t>
            </a:r>
          </a:p>
          <a:p>
            <a:pPr lvl="1"/>
            <a:r>
              <a:rPr lang="en-US" dirty="0" smtClean="0">
                <a:solidFill>
                  <a:srgbClr val="FFC000"/>
                </a:solidFill>
              </a:rPr>
              <a:t>Wilderness/Expedition Medicine</a:t>
            </a:r>
          </a:p>
          <a:p>
            <a:pPr lvl="1"/>
            <a:r>
              <a:rPr lang="en-US" dirty="0" smtClean="0">
                <a:solidFill>
                  <a:srgbClr val="FFC000"/>
                </a:solidFill>
              </a:rPr>
              <a:t>3</a:t>
            </a:r>
            <a:r>
              <a:rPr lang="en-US" baseline="30000" dirty="0" smtClean="0">
                <a:solidFill>
                  <a:srgbClr val="FFC000"/>
                </a:solidFill>
              </a:rPr>
              <a:t>rd</a:t>
            </a:r>
            <a:r>
              <a:rPr lang="en-US" dirty="0" smtClean="0">
                <a:solidFill>
                  <a:srgbClr val="FFC000"/>
                </a:solidFill>
              </a:rPr>
              <a:t> World care</a:t>
            </a:r>
          </a:p>
          <a:p>
            <a:pPr lvl="1"/>
            <a:r>
              <a:rPr lang="en-US" dirty="0" smtClean="0">
                <a:solidFill>
                  <a:srgbClr val="FFC000"/>
                </a:solidFill>
              </a:rPr>
              <a:t>Disaster care</a:t>
            </a:r>
          </a:p>
          <a:p>
            <a:pPr lvl="1"/>
            <a:r>
              <a:rPr lang="en-US" dirty="0" smtClean="0">
                <a:solidFill>
                  <a:srgbClr val="FFC000"/>
                </a:solidFill>
              </a:rPr>
              <a:t>Rural medicine</a:t>
            </a:r>
          </a:p>
          <a:p>
            <a:r>
              <a:rPr lang="en-US" dirty="0" smtClean="0">
                <a:solidFill>
                  <a:srgbClr val="FFFF00"/>
                </a:solidFill>
              </a:rPr>
              <a:t>Provision of care under imposed Austerity</a:t>
            </a:r>
          </a:p>
          <a:p>
            <a:pPr lvl="1"/>
            <a:r>
              <a:rPr lang="en-US" dirty="0" smtClean="0">
                <a:solidFill>
                  <a:srgbClr val="FFC000"/>
                </a:solidFill>
              </a:rPr>
              <a:t>Loss of power</a:t>
            </a:r>
          </a:p>
          <a:p>
            <a:pPr lvl="1"/>
            <a:r>
              <a:rPr lang="en-US" dirty="0" smtClean="0">
                <a:solidFill>
                  <a:srgbClr val="FFC000"/>
                </a:solidFill>
              </a:rPr>
              <a:t>Loss of infrastructure</a:t>
            </a:r>
          </a:p>
          <a:p>
            <a:pPr lvl="1"/>
            <a:r>
              <a:rPr lang="en-US" dirty="0" smtClean="0">
                <a:solidFill>
                  <a:srgbClr val="FFC000"/>
                </a:solidFill>
              </a:rPr>
              <a:t>Overwhelming the health care system</a:t>
            </a:r>
          </a:p>
        </p:txBody>
      </p:sp>
      <p:sp>
        <p:nvSpPr>
          <p:cNvPr id="4" name="Footer Placeholder 3"/>
          <p:cNvSpPr>
            <a:spLocks noGrp="1"/>
          </p:cNvSpPr>
          <p:nvPr>
            <p:ph type="ftr" sz="quarter" idx="11"/>
          </p:nvPr>
        </p:nvSpPr>
        <p:spPr/>
        <p:txBody>
          <a:bodyPr/>
          <a:lstStyle/>
          <a:p>
            <a:r>
              <a:rPr lang="en-US" dirty="0" smtClean="0"/>
              <a:t>Managing the Austere Environment</a:t>
            </a:r>
            <a:endParaRPr lang="en-US" dirty="0"/>
          </a:p>
        </p:txBody>
      </p:sp>
      <p:sp>
        <p:nvSpPr>
          <p:cNvPr id="5" name="Slide Number Placeholder 4"/>
          <p:cNvSpPr>
            <a:spLocks noGrp="1"/>
          </p:cNvSpPr>
          <p:nvPr>
            <p:ph type="sldNum" sz="quarter" idx="12"/>
          </p:nvPr>
        </p:nvSpPr>
        <p:spPr/>
        <p:txBody>
          <a:bodyPr/>
          <a:lstStyle/>
          <a:p>
            <a:fld id="{481C0600-613E-40C3-B06D-3C4C9CA39A84}"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Defining the Austere Environment</a:t>
            </a:r>
            <a:endParaRPr lang="en-US" dirty="0"/>
          </a:p>
        </p:txBody>
      </p:sp>
      <p:sp>
        <p:nvSpPr>
          <p:cNvPr id="3" name="Content Placeholder 2"/>
          <p:cNvSpPr>
            <a:spLocks noGrp="1"/>
          </p:cNvSpPr>
          <p:nvPr>
            <p:ph idx="1"/>
          </p:nvPr>
        </p:nvSpPr>
        <p:spPr/>
        <p:txBody>
          <a:bodyPr>
            <a:normAutofit fontScale="92500"/>
          </a:bodyPr>
          <a:lstStyle/>
          <a:p>
            <a:r>
              <a:rPr lang="en-US" dirty="0" smtClean="0">
                <a:solidFill>
                  <a:srgbClr val="FFFF00"/>
                </a:solidFill>
              </a:rPr>
              <a:t>Imposed austere environments (AE) represent a large scale Public Health Emergency </a:t>
            </a:r>
          </a:p>
          <a:p>
            <a:r>
              <a:rPr lang="en-US" dirty="0" smtClean="0">
                <a:solidFill>
                  <a:srgbClr val="FFFF00"/>
                </a:solidFill>
              </a:rPr>
              <a:t>There are multiple causes of imposed AEs </a:t>
            </a:r>
          </a:p>
          <a:p>
            <a:r>
              <a:rPr lang="en-US" dirty="0" smtClean="0">
                <a:solidFill>
                  <a:srgbClr val="FFFF00"/>
                </a:solidFill>
              </a:rPr>
              <a:t>AEs represent the conditions associated with loss of the ability of Health Care Agencies and Facilities to provide health care at the established standard of care levels existing before the AE causing event(s).</a:t>
            </a:r>
          </a:p>
          <a:p>
            <a:r>
              <a:rPr lang="en-US" dirty="0" smtClean="0">
                <a:solidFill>
                  <a:srgbClr val="FFFF00"/>
                </a:solidFill>
              </a:rPr>
              <a:t>A central authority must exist to coordinate</a:t>
            </a:r>
            <a:endParaRPr lang="en-US" dirty="0">
              <a:solidFill>
                <a:srgbClr val="FFFF00"/>
              </a:solidFill>
            </a:endParaRPr>
          </a:p>
        </p:txBody>
      </p:sp>
      <p:sp>
        <p:nvSpPr>
          <p:cNvPr id="4" name="Slide Number Placeholder 3"/>
          <p:cNvSpPr>
            <a:spLocks noGrp="1"/>
          </p:cNvSpPr>
          <p:nvPr>
            <p:ph type="sldNum" sz="quarter" idx="12"/>
          </p:nvPr>
        </p:nvSpPr>
        <p:spPr/>
        <p:txBody>
          <a:bodyPr/>
          <a:lstStyle/>
          <a:p>
            <a:fld id="{481C0600-613E-40C3-B06D-3C4C9CA39A84}" type="slidenum">
              <a:rPr lang="en-US" smtClean="0"/>
              <a:pPr/>
              <a:t>5</a:t>
            </a:fld>
            <a:endParaRPr lang="en-US" dirty="0"/>
          </a:p>
        </p:txBody>
      </p:sp>
      <p:sp>
        <p:nvSpPr>
          <p:cNvPr id="5" name="Footer Placeholder 4"/>
          <p:cNvSpPr>
            <a:spLocks noGrp="1"/>
          </p:cNvSpPr>
          <p:nvPr>
            <p:ph type="ftr" sz="quarter" idx="11"/>
          </p:nvPr>
        </p:nvSpPr>
        <p:spPr/>
        <p:txBody>
          <a:bodyPr/>
          <a:lstStyle/>
          <a:p>
            <a:r>
              <a:rPr lang="en-US" dirty="0" smtClean="0"/>
              <a:t>Managing the Austere Environment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Casualty Accumulation Sources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solidFill>
                  <a:srgbClr val="FFFF00"/>
                </a:solidFill>
              </a:rPr>
              <a:t>Casualty arrival</a:t>
            </a:r>
          </a:p>
          <a:p>
            <a:pPr lvl="1"/>
            <a:r>
              <a:rPr lang="en-US" dirty="0" smtClean="0">
                <a:solidFill>
                  <a:srgbClr val="FFFF00"/>
                </a:solidFill>
              </a:rPr>
              <a:t>From the AE causing event</a:t>
            </a:r>
          </a:p>
          <a:p>
            <a:pPr lvl="1"/>
            <a:r>
              <a:rPr lang="en-US" dirty="0" smtClean="0">
                <a:solidFill>
                  <a:srgbClr val="FFFF00"/>
                </a:solidFill>
              </a:rPr>
              <a:t>From SNFs, Rehabilitation Facilities, Assisted living, etc</a:t>
            </a:r>
          </a:p>
          <a:p>
            <a:pPr lvl="1"/>
            <a:r>
              <a:rPr lang="en-US" dirty="0" smtClean="0">
                <a:solidFill>
                  <a:srgbClr val="FFFF00"/>
                </a:solidFill>
              </a:rPr>
              <a:t>From the general population (the lights are on phenomenon)</a:t>
            </a:r>
          </a:p>
          <a:p>
            <a:pPr lvl="1"/>
            <a:r>
              <a:rPr lang="en-US" dirty="0" smtClean="0">
                <a:solidFill>
                  <a:srgbClr val="FFFF00"/>
                </a:solidFill>
              </a:rPr>
              <a:t>Local HCPs</a:t>
            </a:r>
          </a:p>
          <a:p>
            <a:pPr lvl="1"/>
            <a:r>
              <a:rPr lang="en-US" dirty="0" smtClean="0">
                <a:solidFill>
                  <a:srgbClr val="FFFF00"/>
                </a:solidFill>
              </a:rPr>
              <a:t>Hospital Evacuations</a:t>
            </a:r>
          </a:p>
          <a:p>
            <a:pPr lvl="1"/>
            <a:r>
              <a:rPr lang="en-US" dirty="0" smtClean="0">
                <a:solidFill>
                  <a:srgbClr val="FFFF00"/>
                </a:solidFill>
              </a:rPr>
              <a:t>Regional Evacuations – “Referrals”</a:t>
            </a:r>
          </a:p>
          <a:p>
            <a:pPr lvl="1"/>
            <a:endParaRPr lang="en-US" dirty="0">
              <a:solidFill>
                <a:srgbClr val="FFFF00"/>
              </a:solidFill>
            </a:endParaRPr>
          </a:p>
        </p:txBody>
      </p:sp>
      <p:sp>
        <p:nvSpPr>
          <p:cNvPr id="4" name="Footer Placeholder 3"/>
          <p:cNvSpPr>
            <a:spLocks noGrp="1"/>
          </p:cNvSpPr>
          <p:nvPr>
            <p:ph type="ftr" sz="quarter" idx="11"/>
          </p:nvPr>
        </p:nvSpPr>
        <p:spPr/>
        <p:txBody>
          <a:bodyPr/>
          <a:lstStyle/>
          <a:p>
            <a:r>
              <a:rPr lang="en-US" dirty="0" smtClean="0"/>
              <a:t>Managing the Austere Environment</a:t>
            </a:r>
            <a:endParaRPr lang="en-US" dirty="0"/>
          </a:p>
        </p:txBody>
      </p:sp>
      <p:sp>
        <p:nvSpPr>
          <p:cNvPr id="5" name="Slide Number Placeholder 4"/>
          <p:cNvSpPr>
            <a:spLocks noGrp="1"/>
          </p:cNvSpPr>
          <p:nvPr>
            <p:ph type="sldNum" sz="quarter" idx="12"/>
          </p:nvPr>
        </p:nvSpPr>
        <p:spPr/>
        <p:txBody>
          <a:bodyPr/>
          <a:lstStyle/>
          <a:p>
            <a:fld id="{481C0600-613E-40C3-B06D-3C4C9CA39A84}" type="slidenum">
              <a:rPr lang="en-US" smtClean="0"/>
              <a:pPr/>
              <a:t>6</a:t>
            </a:fld>
            <a:endParaRPr lang="en-US" dirty="0"/>
          </a:p>
        </p:txBody>
      </p:sp>
      <p:pic>
        <p:nvPicPr>
          <p:cNvPr id="44034" name="Picture 2" descr="http://www.fas.org/irp/imint/docs/rst/Sect4/p172_shanghai.JPG"/>
          <p:cNvPicPr>
            <a:picLocks noGrp="1" noChangeAspect="1" noChangeArrowheads="1"/>
          </p:cNvPicPr>
          <p:nvPr>
            <p:ph sz="half" idx="2"/>
          </p:nvPr>
        </p:nvPicPr>
        <p:blipFill>
          <a:blip r:embed="rId3" cstate="print"/>
          <a:srcRect/>
          <a:stretch>
            <a:fillRect/>
          </a:stretch>
        </p:blipFill>
        <p:spPr bwMode="auto">
          <a:xfrm>
            <a:off x="4572000" y="1981200"/>
            <a:ext cx="4038600" cy="3817739"/>
          </a:xfrm>
          <a:prstGeom prst="rect">
            <a:avLst/>
          </a:prstGeom>
          <a:noFill/>
        </p:spPr>
      </p:pic>
      <p:pic>
        <p:nvPicPr>
          <p:cNvPr id="44036" name="Picture 4" descr="Hospital Blue Sign Clip Art"/>
          <p:cNvPicPr>
            <a:picLocks noChangeAspect="1" noChangeArrowheads="1"/>
          </p:cNvPicPr>
          <p:nvPr/>
        </p:nvPicPr>
        <p:blipFill>
          <a:blip r:embed="rId4" cstate="print"/>
          <a:srcRect/>
          <a:stretch>
            <a:fillRect/>
          </a:stretch>
        </p:blipFill>
        <p:spPr bwMode="auto">
          <a:xfrm>
            <a:off x="104130475" y="-26046113"/>
            <a:ext cx="2857500" cy="2857500"/>
          </a:xfrm>
          <a:prstGeom prst="rect">
            <a:avLst/>
          </a:prstGeom>
          <a:noFill/>
        </p:spPr>
      </p:pic>
      <p:pic>
        <p:nvPicPr>
          <p:cNvPr id="44038" name="Picture 6" descr="http://systocracy.com/451px-Hospital_sign.jpeg"/>
          <p:cNvPicPr>
            <a:picLocks noChangeAspect="1" noChangeArrowheads="1"/>
          </p:cNvPicPr>
          <p:nvPr/>
        </p:nvPicPr>
        <p:blipFill>
          <a:blip r:embed="rId5" cstate="print"/>
          <a:srcRect/>
          <a:stretch>
            <a:fillRect/>
          </a:stretch>
        </p:blipFill>
        <p:spPr bwMode="auto">
          <a:xfrm>
            <a:off x="6172200" y="3505200"/>
            <a:ext cx="790575" cy="7905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Power</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solidFill>
                  <a:srgbClr val="FFFF00"/>
                </a:solidFill>
              </a:rPr>
              <a:t>All Hospitals have a power  back-up system</a:t>
            </a:r>
          </a:p>
          <a:p>
            <a:r>
              <a:rPr lang="en-US" dirty="0" smtClean="0">
                <a:solidFill>
                  <a:srgbClr val="FFFF00"/>
                </a:solidFill>
              </a:rPr>
              <a:t>Variable levels of capacity and duration</a:t>
            </a:r>
          </a:p>
          <a:p>
            <a:r>
              <a:rPr lang="en-US" dirty="0" smtClean="0">
                <a:solidFill>
                  <a:srgbClr val="FFFF00"/>
                </a:solidFill>
              </a:rPr>
              <a:t>Provide only limited amounts of diagnostic and support service</a:t>
            </a:r>
          </a:p>
          <a:p>
            <a:r>
              <a:rPr lang="en-US" dirty="0" smtClean="0">
                <a:solidFill>
                  <a:srgbClr val="FFFF00"/>
                </a:solidFill>
              </a:rPr>
              <a:t>Limits the level of therapeutic intervention that can be provided</a:t>
            </a:r>
            <a:endParaRPr lang="en-US" dirty="0">
              <a:solidFill>
                <a:srgbClr val="FFFF00"/>
              </a:solidFill>
            </a:endParaRPr>
          </a:p>
        </p:txBody>
      </p:sp>
      <p:sp>
        <p:nvSpPr>
          <p:cNvPr id="4" name="Footer Placeholder 3"/>
          <p:cNvSpPr>
            <a:spLocks noGrp="1"/>
          </p:cNvSpPr>
          <p:nvPr>
            <p:ph type="ftr" sz="quarter" idx="11"/>
          </p:nvPr>
        </p:nvSpPr>
        <p:spPr/>
        <p:txBody>
          <a:bodyPr/>
          <a:lstStyle/>
          <a:p>
            <a:r>
              <a:rPr lang="en-US" dirty="0" smtClean="0"/>
              <a:t>Managing the Austere Environment</a:t>
            </a:r>
            <a:endParaRPr lang="en-US" dirty="0"/>
          </a:p>
        </p:txBody>
      </p:sp>
      <p:sp>
        <p:nvSpPr>
          <p:cNvPr id="5" name="Slide Number Placeholder 4"/>
          <p:cNvSpPr>
            <a:spLocks noGrp="1"/>
          </p:cNvSpPr>
          <p:nvPr>
            <p:ph type="sldNum" sz="quarter" idx="12"/>
          </p:nvPr>
        </p:nvSpPr>
        <p:spPr/>
        <p:txBody>
          <a:bodyPr/>
          <a:lstStyle/>
          <a:p>
            <a:fld id="{481C0600-613E-40C3-B06D-3C4C9CA39A84}" type="slidenum">
              <a:rPr lang="en-US" smtClean="0"/>
              <a:pPr/>
              <a:t>7</a:t>
            </a:fld>
            <a:endParaRPr lang="en-US" dirty="0"/>
          </a:p>
        </p:txBody>
      </p:sp>
      <p:pic>
        <p:nvPicPr>
          <p:cNvPr id="19458" name="Picture 2" descr="http://www.cumminspowerblog.com/wp-content/uploads/2010/08/9f02dc06a5750bafe0c8442372f50ffd.jpg"/>
          <p:cNvPicPr>
            <a:picLocks noGrp="1" noChangeAspect="1" noChangeArrowheads="1"/>
          </p:cNvPicPr>
          <p:nvPr>
            <p:ph sz="half" idx="2"/>
          </p:nvPr>
        </p:nvPicPr>
        <p:blipFill>
          <a:blip r:embed="rId3" cstate="print"/>
          <a:srcRect/>
          <a:stretch>
            <a:fillRect/>
          </a:stretch>
        </p:blipFill>
        <p:spPr bwMode="auto">
          <a:xfrm>
            <a:off x="4572000" y="2383536"/>
            <a:ext cx="4178496" cy="2950464"/>
          </a:xfrm>
          <a:prstGeom prst="rect">
            <a:avLst/>
          </a:prstGeom>
          <a:noFill/>
          <a:ln>
            <a:solidFill>
              <a:srgbClr val="FF0000"/>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Triage Considerations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solidFill>
                  <a:srgbClr val="FFFF00"/>
                </a:solidFill>
              </a:rPr>
              <a:t>The basic purpose is unaltered from “disaster triage” (Greatest Good Concept)</a:t>
            </a:r>
          </a:p>
          <a:p>
            <a:r>
              <a:rPr lang="en-US" dirty="0" smtClean="0">
                <a:solidFill>
                  <a:srgbClr val="FFFF00"/>
                </a:solidFill>
              </a:rPr>
              <a:t>Triage is extended into the monitoring and “inpatient” setting</a:t>
            </a:r>
          </a:p>
          <a:p>
            <a:r>
              <a:rPr lang="en-US" dirty="0" smtClean="0">
                <a:solidFill>
                  <a:srgbClr val="FFFF00"/>
                </a:solidFill>
              </a:rPr>
              <a:t>Dynamic and repetitive process</a:t>
            </a:r>
          </a:p>
          <a:p>
            <a:r>
              <a:rPr lang="en-US" dirty="0" smtClean="0">
                <a:solidFill>
                  <a:srgbClr val="FFFF00"/>
                </a:solidFill>
              </a:rPr>
              <a:t>Triage is an “Inexact” process</a:t>
            </a:r>
          </a:p>
          <a:p>
            <a:r>
              <a:rPr lang="en-US" dirty="0" smtClean="0">
                <a:solidFill>
                  <a:srgbClr val="FFFF00"/>
                </a:solidFill>
              </a:rPr>
              <a:t>Triage should be based on a protocol process</a:t>
            </a:r>
            <a:endParaRPr lang="en-US" dirty="0">
              <a:solidFill>
                <a:srgbClr val="FFFF00"/>
              </a:solidFill>
            </a:endParaRPr>
          </a:p>
        </p:txBody>
      </p:sp>
      <p:sp>
        <p:nvSpPr>
          <p:cNvPr id="4" name="Footer Placeholder 3"/>
          <p:cNvSpPr>
            <a:spLocks noGrp="1"/>
          </p:cNvSpPr>
          <p:nvPr>
            <p:ph type="ftr" sz="quarter" idx="11"/>
          </p:nvPr>
        </p:nvSpPr>
        <p:spPr/>
        <p:txBody>
          <a:bodyPr/>
          <a:lstStyle/>
          <a:p>
            <a:r>
              <a:rPr lang="en-US" dirty="0" smtClean="0"/>
              <a:t>Managing the Austere Environment</a:t>
            </a:r>
            <a:endParaRPr lang="en-US" dirty="0"/>
          </a:p>
        </p:txBody>
      </p:sp>
      <p:sp>
        <p:nvSpPr>
          <p:cNvPr id="5" name="Slide Number Placeholder 4"/>
          <p:cNvSpPr>
            <a:spLocks noGrp="1"/>
          </p:cNvSpPr>
          <p:nvPr>
            <p:ph type="sldNum" sz="quarter" idx="12"/>
          </p:nvPr>
        </p:nvSpPr>
        <p:spPr/>
        <p:txBody>
          <a:bodyPr/>
          <a:lstStyle/>
          <a:p>
            <a:fld id="{481C0600-613E-40C3-B06D-3C4C9CA39A84}" type="slidenum">
              <a:rPr lang="en-US" smtClean="0"/>
              <a:pPr/>
              <a:t>8</a:t>
            </a:fld>
            <a:endParaRPr lang="en-US" dirty="0"/>
          </a:p>
        </p:txBody>
      </p:sp>
      <p:pic>
        <p:nvPicPr>
          <p:cNvPr id="18434" name="Picture 2" descr="http://www.passenlaw.com/blog/wp-content/uploads/2009/04/er-triage-lawyer-300x210.jpg"/>
          <p:cNvPicPr>
            <a:picLocks noGrp="1" noChangeAspect="1" noChangeArrowheads="1"/>
          </p:cNvPicPr>
          <p:nvPr>
            <p:ph sz="half" idx="2"/>
          </p:nvPr>
        </p:nvPicPr>
        <p:blipFill>
          <a:blip r:embed="rId3" cstate="print"/>
          <a:srcRect/>
          <a:stretch>
            <a:fillRect/>
          </a:stretch>
        </p:blipFill>
        <p:spPr bwMode="auto">
          <a:xfrm>
            <a:off x="4414383" y="2286000"/>
            <a:ext cx="4245429" cy="2971800"/>
          </a:xfrm>
          <a:prstGeom prst="rect">
            <a:avLst/>
          </a:prstGeom>
          <a:noFill/>
          <a:ln>
            <a:solidFill>
              <a:srgbClr val="FF0000"/>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Apocalypse Level Events</a:t>
            </a:r>
            <a:endParaRPr lang="en-US" dirty="0"/>
          </a:p>
        </p:txBody>
      </p:sp>
      <p:sp>
        <p:nvSpPr>
          <p:cNvPr id="6" name="Content Placeholder 5"/>
          <p:cNvSpPr>
            <a:spLocks noGrp="1"/>
          </p:cNvSpPr>
          <p:nvPr>
            <p:ph sz="half" idx="1"/>
          </p:nvPr>
        </p:nvSpPr>
        <p:spPr/>
        <p:txBody>
          <a:bodyPr/>
          <a:lstStyle/>
          <a:p>
            <a:r>
              <a:rPr lang="en-US" dirty="0" smtClean="0"/>
              <a:t>Planning is of little use in such an event</a:t>
            </a:r>
          </a:p>
          <a:p>
            <a:r>
              <a:rPr lang="en-US" dirty="0" smtClean="0"/>
              <a:t>Survival is beyond the ability of even large Nation-States and is largely a matter of luck</a:t>
            </a:r>
            <a:endParaRPr lang="en-US" dirty="0"/>
          </a:p>
        </p:txBody>
      </p:sp>
      <p:sp>
        <p:nvSpPr>
          <p:cNvPr id="4" name="Footer Placeholder 3"/>
          <p:cNvSpPr>
            <a:spLocks noGrp="1"/>
          </p:cNvSpPr>
          <p:nvPr>
            <p:ph type="ftr" sz="quarter" idx="11"/>
          </p:nvPr>
        </p:nvSpPr>
        <p:spPr/>
        <p:txBody>
          <a:bodyPr/>
          <a:lstStyle/>
          <a:p>
            <a:r>
              <a:rPr lang="en-US" dirty="0" smtClean="0"/>
              <a:t>Managing the Austere Environment</a:t>
            </a:r>
            <a:endParaRPr lang="en-US" dirty="0"/>
          </a:p>
        </p:txBody>
      </p:sp>
      <p:sp>
        <p:nvSpPr>
          <p:cNvPr id="5" name="Slide Number Placeholder 4"/>
          <p:cNvSpPr>
            <a:spLocks noGrp="1"/>
          </p:cNvSpPr>
          <p:nvPr>
            <p:ph type="sldNum" sz="quarter" idx="12"/>
          </p:nvPr>
        </p:nvSpPr>
        <p:spPr/>
        <p:txBody>
          <a:bodyPr/>
          <a:lstStyle/>
          <a:p>
            <a:fld id="{481C0600-613E-40C3-B06D-3C4C9CA39A84}" type="slidenum">
              <a:rPr lang="en-US" smtClean="0"/>
              <a:pPr/>
              <a:t>9</a:t>
            </a:fld>
            <a:endParaRPr lang="en-US" dirty="0"/>
          </a:p>
        </p:txBody>
      </p:sp>
      <p:pic>
        <p:nvPicPr>
          <p:cNvPr id="14338" name="Picture 2" descr="http://www.brightestyoungthings.com/wp-content/uploads/2008/09/end-of-the-world-569x315.jpg"/>
          <p:cNvPicPr>
            <a:picLocks noGrp="1" noChangeAspect="1" noChangeArrowheads="1"/>
          </p:cNvPicPr>
          <p:nvPr>
            <p:ph sz="half" idx="2"/>
          </p:nvPr>
        </p:nvPicPr>
        <p:blipFill>
          <a:blip r:embed="rId3" cstate="print"/>
          <a:srcRect/>
          <a:stretch>
            <a:fillRect/>
          </a:stretch>
        </p:blipFill>
        <p:spPr bwMode="auto">
          <a:xfrm>
            <a:off x="4648200" y="2745291"/>
            <a:ext cx="4038600" cy="223578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3255</TotalTime>
  <Words>3985</Words>
  <Application>Microsoft Office PowerPoint</Application>
  <PresentationFormat>On-screen Show (4:3)</PresentationFormat>
  <Paragraphs>370</Paragraphs>
  <Slides>37</Slides>
  <Notes>14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Managing Austere Environments</vt:lpstr>
      <vt:lpstr>Educational Objectives</vt:lpstr>
      <vt:lpstr>The Setting</vt:lpstr>
      <vt:lpstr>The Austere Environment</vt:lpstr>
      <vt:lpstr>Defining the Austere Environment</vt:lpstr>
      <vt:lpstr>Casualty Accumulation Sources</vt:lpstr>
      <vt:lpstr>Electrical Power</vt:lpstr>
      <vt:lpstr>Triage Considerations</vt:lpstr>
      <vt:lpstr>Apocalypse Level Events</vt:lpstr>
      <vt:lpstr>Causes of Austere Environments</vt:lpstr>
      <vt:lpstr>Major Disaster Declarations  1955-2010 - Oklahoma</vt:lpstr>
      <vt:lpstr>Tornado Generated AE</vt:lpstr>
      <vt:lpstr>Winter Storm AE</vt:lpstr>
      <vt:lpstr>Floods and AE</vt:lpstr>
      <vt:lpstr>Wild Fires and AE</vt:lpstr>
      <vt:lpstr>Terrorist Bombing AE Created by Rapid Casualty Influx</vt:lpstr>
      <vt:lpstr>Operational Approaches</vt:lpstr>
      <vt:lpstr>Loss of Diagnostic Laboratory</vt:lpstr>
      <vt:lpstr>Point of Care Testing</vt:lpstr>
      <vt:lpstr>Bedside Dipstick Testing</vt:lpstr>
      <vt:lpstr>Diagnostic Modalities</vt:lpstr>
      <vt:lpstr>Physical Assessment</vt:lpstr>
      <vt:lpstr>Use of Bedside Ultrasound</vt:lpstr>
      <vt:lpstr>Monitoring Protocols</vt:lpstr>
      <vt:lpstr>Monitoring Protocols</vt:lpstr>
      <vt:lpstr>Therapeutic Protocols</vt:lpstr>
      <vt:lpstr>Regional Anesthesia</vt:lpstr>
      <vt:lpstr>Alternate Treatments</vt:lpstr>
      <vt:lpstr>Transportation Protocols</vt:lpstr>
      <vt:lpstr>Oxygen/Medical Gasses</vt:lpstr>
      <vt:lpstr>Medications</vt:lpstr>
      <vt:lpstr>Fluids/Hemodynamic Support</vt:lpstr>
      <vt:lpstr>Mechanical Ventilation</vt:lpstr>
      <vt:lpstr>Nutrition</vt:lpstr>
      <vt:lpstr>Staffing</vt:lpstr>
      <vt:lpstr>Summary</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Austere Environments</dc:title>
  <dc:creator>David E. Hogan</dc:creator>
  <cp:lastModifiedBy>David E. Hogan </cp:lastModifiedBy>
  <cp:revision>51</cp:revision>
  <dcterms:created xsi:type="dcterms:W3CDTF">2011-03-31T14:46:20Z</dcterms:created>
  <dcterms:modified xsi:type="dcterms:W3CDTF">2011-04-04T22:02:05Z</dcterms:modified>
</cp:coreProperties>
</file>